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952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7" name="Body Level One…"/>
          <p:cNvSpPr txBox="1"/>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Close-up of wild plants growing between rocks"/>
          <p:cNvSpPr/>
          <p:nvPr>
            <p:ph type="pic" sz="quarter" idx="21"/>
          </p:nvPr>
        </p:nvSpPr>
        <p:spPr>
          <a:xfrm>
            <a:off x="15430500" y="7085409"/>
            <a:ext cx="8128000" cy="5410201"/>
          </a:xfrm>
          <a:prstGeom prst="rect">
            <a:avLst/>
          </a:prstGeom>
        </p:spPr>
        <p:txBody>
          <a:bodyPr lIns="91439" tIns="45719" rIns="91439" bIns="45719">
            <a:noAutofit/>
          </a:bodyPr>
          <a:lstStyle/>
          <a:p>
            <a:pPr/>
          </a:p>
        </p:txBody>
      </p:sp>
      <p:sp>
        <p:nvSpPr>
          <p:cNvPr id="145" name="Large rock formation under dark clouds with a dirt road in the foreground"/>
          <p:cNvSpPr/>
          <p:nvPr>
            <p:ph type="pic" idx="22"/>
          </p:nvPr>
        </p:nvSpPr>
        <p:spPr>
          <a:xfrm>
            <a:off x="-2933700" y="1270000"/>
            <a:ext cx="22699133" cy="11277600"/>
          </a:xfrm>
          <a:prstGeom prst="rect">
            <a:avLst/>
          </a:prstGeom>
        </p:spPr>
        <p:txBody>
          <a:bodyPr lIns="91439" tIns="45719" rIns="91439" bIns="45719">
            <a:noAutofit/>
          </a:bodyPr>
          <a:lstStyle/>
          <a:p>
            <a:pPr/>
          </a:p>
        </p:txBody>
      </p:sp>
      <p:sp>
        <p:nvSpPr>
          <p:cNvPr id="146" name="Close-up of a wild plant growing between lava rocks"/>
          <p:cNvSpPr/>
          <p:nvPr>
            <p:ph type="pic" sz="quarter" idx="23"/>
          </p:nvPr>
        </p:nvSpPr>
        <p:spPr>
          <a:xfrm>
            <a:off x="15430500" y="1270000"/>
            <a:ext cx="8128000" cy="54102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waterfall surrounded by a green rocky landscape"/>
          <p:cNvSpPr/>
          <p:nvPr>
            <p:ph type="pic" idx="21"/>
          </p:nvPr>
        </p:nvSpPr>
        <p:spPr>
          <a:xfrm>
            <a:off x="-1511300" y="-3721100"/>
            <a:ext cx="28511500" cy="19030242"/>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Green, hilly landscape"/>
          <p:cNvSpPr/>
          <p:nvPr>
            <p:ph type="pic" idx="21"/>
          </p:nvPr>
        </p:nvSpPr>
        <p:spPr>
          <a:xfrm>
            <a:off x="-431800" y="-4038600"/>
            <a:ext cx="29464000" cy="18034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 </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3" name="Body Level One…"/>
          <p:cNvSpPr txBox="1"/>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4" name="Moss-covered rocks"/>
          <p:cNvSpPr/>
          <p:nvPr>
            <p:ph type="pic" sz="half" idx="21"/>
          </p:nvPr>
        </p:nvSpPr>
        <p:spPr>
          <a:xfrm>
            <a:off x="12052303" y="1270000"/>
            <a:ext cx="11188406" cy="11209889"/>
          </a:xfrm>
          <a:prstGeom prst="rect">
            <a:avLst/>
          </a:prstGeom>
        </p:spPr>
        <p:txBody>
          <a:bodyPr lIns="91439" tIns="45719" rIns="91439" bIns="45719">
            <a:noAutofit/>
          </a:bodyPr>
          <a:lstStyle/>
          <a:p>
            <a:pP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1"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2"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63" name="Large rock formation under dark clouds with a dirt road in the foreground"/>
          <p:cNvSpPr/>
          <p:nvPr>
            <p:ph type="pic" idx="22"/>
          </p:nvPr>
        </p:nvSpPr>
        <p:spPr>
          <a:xfrm>
            <a:off x="6380200" y="1263848"/>
            <a:ext cx="22529801" cy="11193471"/>
          </a:xfrm>
          <a:prstGeom prst="rect">
            <a:avLst/>
          </a:prstGeom>
        </p:spPr>
        <p:txBody>
          <a:bodyPr lIns="91439" tIns="45719" rIns="91439" bIns="45719">
            <a:noAutofit/>
          </a:bodyPr>
          <a:lstStyle/>
          <a:p>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72"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3"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82"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3"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s://ethanbholland.com/about/" TargetMode="External"/><Relationship Id="rId3"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s://ethanbholland.com/about/" TargetMode="External"/><Relationship Id="rId3" Type="http://schemas.openxmlformats.org/officeDocument/2006/relationships/image" Target="../media/image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ethanbholland.com/category/this-week-in-ai/" TargetMode="Externa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ethanbholland.com/category/this-week-in-ai/" TargetMode="External"/><Relationship Id="rId3" Type="http://schemas.openxmlformats.org/officeDocument/2006/relationships/image" Target="../media/image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openai.com/index/ai-as-the-greatest-source-of-empowerment-for-all/" TargetMode="External"/><Relationship Id="rId3" Type="http://schemas.openxmlformats.org/officeDocument/2006/relationships/hyperlink" Target="https://www.meta.com/superintelligence/" TargetMode="Externa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ethanbholland.com/category/ai/agents-and-copilots/" TargetMode="External"/></Relationships>

</file>

<file path=ppt/slides/_rels/slide4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ethanbholland.com/2025/03/26/kicking-the-tires-on-gpt-4os-image-in-painting/" TargetMode="External"/><Relationship Id="rId3" Type="http://schemas.openxmlformats.org/officeDocument/2006/relationships/image" Target="../media/image9.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9.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9.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https://www.youtube.com/embed/buKJQBExUy8?feature=oembed" TargetMode="External"/><Relationship Id="rId3" Type="http://schemas.openxmlformats.org/officeDocument/2006/relationships/image" Target="../media/image1.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https://www.youtube.com/embed/EHYntEgWClc?feature=oembed" TargetMode="External"/><Relationship Id="rId3" Type="http://schemas.openxmlformats.org/officeDocument/2006/relationships/image" Target="../media/image2.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https://www.youtube.com/embed/AUNeSYd5v5s?feature=oembed" TargetMode="External"/><Relationship Id="rId3" Type="http://schemas.openxmlformats.org/officeDocument/2006/relationships/image" Target="../media/image3.jpeg"/><Relationship Id="rId4" Type="http://schemas.openxmlformats.org/officeDocument/2006/relationships/hyperlink" Target="http://eml-to-text.py/" TargetMode="External"/><Relationship Id="rId5" Type="http://schemas.openxmlformats.org/officeDocument/2006/relationships/hyperlink" Target="http://rundown.py/" TargetMode="External"/></Relationships>

</file>

<file path=ppt/slides/_rels/slide5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runwayml.com/research/introducing-runway-aleph" TargetMode="External"/><Relationship Id="rId3" Type="http://schemas.openxmlformats.org/officeDocument/2006/relationships/video" Target="https://www.youtube.com/embed/KUHx-2uz_qI?feature=oembed" TargetMode="External"/><Relationship Id="rId4" Type="http://schemas.openxmlformats.org/officeDocument/2006/relationships/image" Target="../media/image4.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x.com/runwayml/status/1951345545483579704" TargetMode="External"/><Relationship Id="rId3" Type="http://schemas.openxmlformats.org/officeDocument/2006/relationships/hyperlink" Target="https://x.com/runwayml/status/1950903868499337578" TargetMode="External"/></Relationships>

</file>

<file path=ppt/slides/_rels/slide5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https://www.youtube.com/embed/pgjdtyIXOUU?feature=oembed" TargetMode="External"/><Relationship Id="rId3" Type="http://schemas.openxmlformats.org/officeDocument/2006/relationships/image" Target="../media/image5.jpeg"/><Relationship Id="rId4" Type="http://schemas.openxmlformats.org/officeDocument/2006/relationships/video" Target="https://www.youtube.com/embed/wuClAk3uxbc?feature=oembed" TargetMode="External"/><Relationship Id="rId5" Type="http://schemas.openxmlformats.org/officeDocument/2006/relationships/image" Target="../media/image6.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openai.com/index/chatgpt-can-now-see-hear-and-speak/" TargetMode="External"/></Relationships>

</file>

<file path=ppt/slides/_rels/slide5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hyperlink" Target="https://www.facebook.com/photo.php?fbid=702461572763982&amp;set=pb.100090004377401.-2207520000&amp;type=3" TargetMode="External"/></Relationships>

</file>

<file path=ppt/slides/_rels/slide6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research.google/blog/videoprism-a-foundational-visual-encoder-for-video-understanding/" TargetMode="External"/></Relationships>

</file>

<file path=ppt/slides/_rels/slide6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www.perplexity.ai/" TargetMode="External"/><Relationship Id="rId3" Type="http://schemas.openxmlformats.org/officeDocument/2006/relationships/hyperlink" Target="https://www.perplexity.ai/search/i-d-like-to-get-a-recommendati-TQBjHA63Qc.fehbgIGf4hA" TargetMode="External"/></Relationships>

</file>

<file path=ppt/slides/_rels/slide6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simple.ai/" TargetMode="External"/></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https://www.youtube.com/embed/FHruoQipavM?feature=oembed" TargetMode="External"/><Relationship Id="rId3" Type="http://schemas.openxmlformats.org/officeDocument/2006/relationships/image" Target="../media/image7.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x.com/harvey/status/1899491666429632907" TargetMode="External"/><Relationship Id="rId3" Type="http://schemas.openxmlformats.org/officeDocument/2006/relationships/hyperlink" Target="https://manus.im/" TargetMode="External"/></Relationships>

</file>

<file path=ppt/slides/_rels/slide7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x.com/Google/status/1924877428997939563" TargetMode="External"/></Relationships>

</file>

<file path=ppt/slides/_rels/slide9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chatgpt.com/share/68b64283-b554-8012-af8a-63e2fc37d283" TargetMode="External"/><Relationship Id="rId3" Type="http://schemas.openxmlformats.org/officeDocument/2006/relationships/hyperlink" Target="https://investors.zillowgroup.com/investors/news-and-events/news/news-details/2024/Zillows-AI-powered-home-search-gets-smarter-with-new-natural-language-features/default.aspx?utm_source=chatgpt.com" TargetMode="External"/><Relationship Id="rId4" Type="http://schemas.openxmlformats.org/officeDocument/2006/relationships/hyperlink" Target="https://www.redfin.com/news/ask-redfin-launches-nationwide/?utm_source=chatgpt.com" TargetMode="External"/></Relationships>

</file>

<file path=ppt/slides/_rels/slide9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February 25, 2025 to September 03, 2025"/>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February 25, 2025 to September 03, 2025</a:t>
            </a:r>
          </a:p>
        </p:txBody>
      </p:sp>
      <p:sp>
        <p:nvSpPr>
          <p:cNvPr id="172" name="AI Trends and Fun Demos II"/>
          <p:cNvSpPr txBox="1"/>
          <p:nvPr>
            <p:ph type="ctrTitle"/>
          </p:nvPr>
        </p:nvSpPr>
        <p:spPr>
          <a:prstGeom prst="rect">
            <a:avLst/>
          </a:prstGeom>
        </p:spPr>
        <p:txBody>
          <a:bodyPr/>
          <a:lstStyle/>
          <a:p>
            <a:pPr/>
            <a:r>
              <a:t>AI Trends and Fun Demos II</a:t>
            </a:r>
          </a:p>
        </p:txBody>
      </p:sp>
      <p:sp>
        <p:nvSpPr>
          <p:cNvPr id="173" name="Ethan Holland"/>
          <p:cNvSpPr txBox="1"/>
          <p:nvPr>
            <p:ph type="subTitle" sz="quarter" idx="1"/>
          </p:nvPr>
        </p:nvSpPr>
        <p:spPr>
          <a:prstGeom prst="rect">
            <a:avLst/>
          </a:prstGeom>
        </p:spPr>
        <p:txBody>
          <a:bodyPr/>
          <a:lstStyle/>
          <a:p>
            <a:pPr/>
            <a:r>
              <a:t>Ethan Holland</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Fun Adventures Along The Way…"/>
          <p:cNvSpPr txBox="1"/>
          <p:nvPr>
            <p:ph type="body" sz="half" idx="1"/>
          </p:nvPr>
        </p:nvSpPr>
        <p:spPr>
          <a:prstGeom prst="rect">
            <a:avLst/>
          </a:prstGeom>
        </p:spPr>
        <p:txBody>
          <a:bodyPr/>
          <a:lstStyle/>
          <a:p>
            <a:pPr/>
            <a:r>
              <a:t>Fun Adventures Along The Way</a:t>
            </a:r>
          </a:p>
          <a:p>
            <a:pPr/>
            <a:r>
              <a:t>In My Career</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 name="pasted-movie.png" descr="pasted-movie.png">
            <a:hlinkClick r:id="rId2" invalidUrl="" action="" tgtFrame="" tooltip="" history="1" highlightClick="0" endSnd="0"/>
          </p:cNvPr>
          <p:cNvPicPr>
            <a:picLocks noChangeAspect="1"/>
          </p:cNvPicPr>
          <p:nvPr/>
        </p:nvPicPr>
        <p:blipFill>
          <a:blip r:embed="rId3">
            <a:extLst/>
          </a:blip>
          <a:stretch>
            <a:fillRect/>
          </a:stretch>
        </p:blipFill>
        <p:spPr>
          <a:xfrm>
            <a:off x="2346251" y="-3461"/>
            <a:ext cx="19691498" cy="13716001"/>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8" name="pasted-movie.png" descr="pasted-movie.png">
            <a:hlinkClick r:id="rId2" invalidUrl="" action="" tgtFrame="" tooltip="" history="1" highlightClick="0" endSnd="0"/>
          </p:cNvPr>
          <p:cNvPicPr>
            <a:picLocks noChangeAspect="1"/>
          </p:cNvPicPr>
          <p:nvPr/>
        </p:nvPicPr>
        <p:blipFill>
          <a:blip r:embed="rId3">
            <a:extLst/>
          </a:blip>
          <a:stretch>
            <a:fillRect/>
          </a:stretch>
        </p:blipFill>
        <p:spPr>
          <a:xfrm>
            <a:off x="3096280" y="32749"/>
            <a:ext cx="17377269" cy="13032953"/>
          </a:xfrm>
          <a:prstGeom prst="rect">
            <a:avLst/>
          </a:prstGeom>
          <a:ln w="12700">
            <a:miter lim="400000"/>
          </a:ln>
        </p:spPr>
      </p:pic>
      <p:sp>
        <p:nvSpPr>
          <p:cNvPr id="199" name="Meetings with Mark Zuckerberg"/>
          <p:cNvSpPr txBox="1"/>
          <p:nvPr/>
        </p:nvSpPr>
        <p:spPr>
          <a:xfrm>
            <a:off x="7734451" y="9617364"/>
            <a:ext cx="8915097" cy="808433"/>
          </a:xfrm>
          <a:prstGeom prst="rect">
            <a:avLst/>
          </a:prstGeom>
          <a:gradFill>
            <a:gsLst>
              <a:gs pos="0">
                <a:schemeClr val="accent1">
                  <a:lumOff val="13543"/>
                </a:schemeClr>
              </a:gs>
              <a:gs pos="100000">
                <a:schemeClr val="accent1">
                  <a:hueOff val="117695"/>
                  <a:lumOff val="-11358"/>
                </a:schemeClr>
              </a:gs>
            </a:gsLst>
            <a:lin ang="5400000"/>
          </a:gra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Meetings with Mark Zuckerberg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1" name="pasted-movie.png" descr="pasted-movie.png"/>
          <p:cNvPicPr>
            <a:picLocks noChangeAspect="1"/>
          </p:cNvPicPr>
          <p:nvPr/>
        </p:nvPicPr>
        <p:blipFill>
          <a:blip r:embed="rId2">
            <a:extLst/>
          </a:blip>
          <a:stretch>
            <a:fillRect/>
          </a:stretch>
        </p:blipFill>
        <p:spPr>
          <a:xfrm>
            <a:off x="3250493" y="148409"/>
            <a:ext cx="18061755" cy="13546317"/>
          </a:xfrm>
          <a:prstGeom prst="rect">
            <a:avLst/>
          </a:prstGeom>
          <a:ln w="12700">
            <a:miter lim="400000"/>
          </a:ln>
        </p:spPr>
      </p:pic>
      <p:sp>
        <p:nvSpPr>
          <p:cNvPr id="202" name="Keynote speaker at Adobe’s worldwide sales conference"/>
          <p:cNvSpPr txBox="1"/>
          <p:nvPr/>
        </p:nvSpPr>
        <p:spPr>
          <a:xfrm>
            <a:off x="4429811" y="9949571"/>
            <a:ext cx="15524379" cy="808433"/>
          </a:xfrm>
          <a:prstGeom prst="rect">
            <a:avLst/>
          </a:prstGeom>
          <a:gradFill>
            <a:gsLst>
              <a:gs pos="0">
                <a:schemeClr val="accent1">
                  <a:lumOff val="13543"/>
                </a:schemeClr>
              </a:gs>
              <a:gs pos="100000">
                <a:schemeClr val="accent1">
                  <a:hueOff val="117695"/>
                  <a:lumOff val="-11358"/>
                </a:schemeClr>
              </a:gs>
            </a:gsLst>
            <a:lin ang="5400000"/>
          </a:gra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Keynote speaker at Adobe’s worldwide sales conference</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4" name="pasted-movie.png" descr="pasted-movie.png"/>
          <p:cNvPicPr>
            <a:picLocks noChangeAspect="1"/>
          </p:cNvPicPr>
          <p:nvPr/>
        </p:nvPicPr>
        <p:blipFill>
          <a:blip r:embed="rId2">
            <a:extLst/>
          </a:blip>
          <a:stretch>
            <a:fillRect/>
          </a:stretch>
        </p:blipFill>
        <p:spPr>
          <a:xfrm>
            <a:off x="7170996" y="230962"/>
            <a:ext cx="11284373" cy="13254076"/>
          </a:xfrm>
          <a:prstGeom prst="rect">
            <a:avLst/>
          </a:prstGeom>
          <a:ln w="12700">
            <a:miter lim="400000"/>
          </a:ln>
        </p:spPr>
      </p:pic>
      <p:sp>
        <p:nvSpPr>
          <p:cNvPr id="205" name="Presented with Sam Altman (long before OpenAI)"/>
          <p:cNvSpPr txBox="1"/>
          <p:nvPr/>
        </p:nvSpPr>
        <p:spPr>
          <a:xfrm>
            <a:off x="6088532" y="10835457"/>
            <a:ext cx="13449301" cy="808432"/>
          </a:xfrm>
          <a:prstGeom prst="rect">
            <a:avLst/>
          </a:prstGeom>
          <a:gradFill>
            <a:gsLst>
              <a:gs pos="0">
                <a:schemeClr val="accent1">
                  <a:lumOff val="13543"/>
                </a:schemeClr>
              </a:gs>
              <a:gs pos="100000">
                <a:schemeClr val="accent1">
                  <a:hueOff val="117695"/>
                  <a:lumOff val="-11358"/>
                </a:schemeClr>
              </a:gs>
            </a:gsLst>
            <a:lin ang="5400000"/>
          </a:gra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Presented with Sam Altman (long before OpenAI)</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Today I’m Simply Myself…"/>
          <p:cNvSpPr txBox="1"/>
          <p:nvPr>
            <p:ph type="body" idx="1"/>
          </p:nvPr>
        </p:nvSpPr>
        <p:spPr>
          <a:xfrm>
            <a:off x="1206500" y="3663647"/>
            <a:ext cx="21971000" cy="6388706"/>
          </a:xfrm>
          <a:prstGeom prst="rect">
            <a:avLst/>
          </a:prstGeom>
        </p:spPr>
        <p:txBody>
          <a:bodyPr/>
          <a:lstStyle/>
          <a:p>
            <a:pPr/>
            <a:r>
              <a:t>Today I’m Simply Myself</a:t>
            </a:r>
          </a:p>
          <a:p>
            <a:pPr/>
            <a:r>
              <a:t> </a:t>
            </a:r>
          </a:p>
          <a:p>
            <a:pPr/>
            <a:r>
              <a:t>Nerdy Friend of Kathleen Schell</a:t>
            </a:r>
            <a:br/>
            <a:r>
              <a:t>Obsessive AI Enthusiast!</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In October 2023, I launched a weekly AI news blog…"/>
          <p:cNvSpPr txBox="1"/>
          <p:nvPr>
            <p:ph type="body" idx="1"/>
          </p:nvPr>
        </p:nvSpPr>
        <p:spPr>
          <a:xfrm>
            <a:off x="1206500" y="1099640"/>
            <a:ext cx="21971000" cy="10010715"/>
          </a:xfrm>
          <a:prstGeom prst="rect">
            <a:avLst/>
          </a:prstGeom>
        </p:spPr>
        <p:txBody>
          <a:bodyPr/>
          <a:lstStyle/>
          <a:p>
            <a:pPr/>
            <a:r>
              <a:t>In October 2023, I launched a weekly AI news blog</a:t>
            </a:r>
          </a:p>
          <a:p>
            <a:pPr/>
          </a:p>
          <a:p>
            <a:pPr/>
            <a:r>
              <a:t>Took 54 hours of work to publish one week of AI news</a:t>
            </a:r>
          </a:p>
        </p:txBody>
      </p:sp>
      <p:sp>
        <p:nvSpPr>
          <p:cNvPr id="210" name="https://ethanbholland.com/category/this-week-in-ai/"/>
          <p:cNvSpPr txBox="1"/>
          <p:nvPr/>
        </p:nvSpPr>
        <p:spPr>
          <a:xfrm>
            <a:off x="4926025" y="11721342"/>
            <a:ext cx="14531950"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r>
              <a:rPr u="sng">
                <a:hlinkClick r:id="rId2" invalidUrl="" action="" tgtFrame="" tooltip="" history="1" highlightClick="0" endSnd="0"/>
              </a:rPr>
              <a:t>https://ethanbholland.com/category/this-week-in-ai/</a:t>
            </a:r>
            <a:r>
              <a:t>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Struggled to keep up.…"/>
          <p:cNvSpPr txBox="1"/>
          <p:nvPr>
            <p:ph type="body" idx="1"/>
          </p:nvPr>
        </p:nvSpPr>
        <p:spPr>
          <a:xfrm>
            <a:off x="1206500" y="3781390"/>
            <a:ext cx="21971000" cy="6153220"/>
          </a:xfrm>
          <a:prstGeom prst="rect">
            <a:avLst/>
          </a:prstGeom>
        </p:spPr>
        <p:txBody>
          <a:bodyPr/>
          <a:lstStyle/>
          <a:p>
            <a:pPr defTabSz="2170121">
              <a:defRPr spc="-206" sz="10324"/>
            </a:pPr>
            <a:r>
              <a:t>Struggled to keep up.</a:t>
            </a:r>
          </a:p>
          <a:p>
            <a:pPr defTabSz="2170121">
              <a:defRPr spc="-206" sz="10324"/>
            </a:pPr>
            <a:r>
              <a:t>Was six weeks behind for 10 months.  </a:t>
            </a:r>
          </a:p>
          <a:p>
            <a:pPr defTabSz="2170121">
              <a:defRPr spc="-206" sz="10324"/>
            </a:pPr>
          </a:p>
          <a:p>
            <a:pPr defTabSz="2170121">
              <a:defRPr spc="-206" sz="10324"/>
            </a:pPr>
            <a:r>
              <a:t>Automated the routine parts using AI.</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Now my blog takes only the time needed to read the headlines…"/>
          <p:cNvSpPr txBox="1"/>
          <p:nvPr>
            <p:ph type="body" idx="1"/>
          </p:nvPr>
        </p:nvSpPr>
        <p:spPr>
          <a:xfrm>
            <a:off x="1206500" y="3251503"/>
            <a:ext cx="21971000" cy="7212994"/>
          </a:xfrm>
          <a:prstGeom prst="rect">
            <a:avLst/>
          </a:prstGeom>
        </p:spPr>
        <p:txBody>
          <a:bodyPr/>
          <a:lstStyle/>
          <a:p>
            <a:pPr defTabSz="1901904">
              <a:defRPr spc="-180" sz="9048"/>
            </a:pPr>
            <a:r>
              <a:t>Now my blog takes only the time needed to read the headlines </a:t>
            </a:r>
          </a:p>
          <a:p>
            <a:pPr defTabSz="1901904">
              <a:defRPr spc="-180" sz="9048"/>
            </a:pPr>
          </a:p>
          <a:p>
            <a:pPr defTabSz="1901904">
              <a:defRPr spc="-180" sz="9048"/>
            </a:pPr>
            <a:r>
              <a:t>(</a:t>
            </a:r>
            <a:r>
              <a:rPr>
                <a:solidFill>
                  <a:schemeClr val="accent3"/>
                </a:solidFill>
              </a:rPr>
              <a:t>STILL SIX HOURS</a:t>
            </a:r>
            <a:r>
              <a:t>)</a:t>
            </a:r>
          </a:p>
          <a:p>
            <a:pPr defTabSz="1901904">
              <a:defRPr spc="-180" sz="9048"/>
            </a:pPr>
          </a:p>
          <a:p>
            <a:pPr defTabSz="1901904">
              <a:defRPr spc="-180" sz="9048"/>
            </a:pPr>
            <a:r>
              <a:t>And 15 min/week to post it all.</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73 weeks. 22,800 links.…"/>
          <p:cNvSpPr txBox="1"/>
          <p:nvPr>
            <p:ph type="body" sz="half" idx="1"/>
          </p:nvPr>
        </p:nvSpPr>
        <p:spPr>
          <a:xfrm>
            <a:off x="1206500" y="402827"/>
            <a:ext cx="21971000" cy="3874313"/>
          </a:xfrm>
          <a:prstGeom prst="rect">
            <a:avLst/>
          </a:prstGeom>
        </p:spPr>
        <p:txBody>
          <a:bodyPr/>
          <a:lstStyle/>
          <a:p>
            <a:pPr>
              <a:defRPr strike="sngStrike"/>
            </a:pPr>
            <a:r>
              <a:t>73 weeks. 22,800 links.</a:t>
            </a:r>
          </a:p>
          <a:p>
            <a:pPr/>
            <a:r>
              <a:t>97 weeks. 35,600 links.</a:t>
            </a:r>
          </a:p>
        </p:txBody>
      </p:sp>
      <p:pic>
        <p:nvPicPr>
          <p:cNvPr id="217" name="homepage-capture.png" descr="homepage-capture.png">
            <a:hlinkClick r:id="rId2" invalidUrl="" action="" tgtFrame="" tooltip="" history="1" highlightClick="0" endSnd="0"/>
          </p:cNvPr>
          <p:cNvPicPr>
            <a:picLocks noChangeAspect="1"/>
          </p:cNvPicPr>
          <p:nvPr/>
        </p:nvPicPr>
        <p:blipFill>
          <a:blip r:embed="rId3">
            <a:extLst/>
          </a:blip>
          <a:stretch>
            <a:fillRect/>
          </a:stretch>
        </p:blipFill>
        <p:spPr>
          <a:xfrm>
            <a:off x="7997949" y="4545570"/>
            <a:ext cx="8742454" cy="8742455"/>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Quick show of hands.…"/>
          <p:cNvSpPr txBox="1"/>
          <p:nvPr>
            <p:ph type="body" sz="half" idx="1"/>
          </p:nvPr>
        </p:nvSpPr>
        <p:spPr>
          <a:prstGeom prst="rect">
            <a:avLst/>
          </a:prstGeom>
        </p:spPr>
        <p:txBody>
          <a:bodyPr/>
          <a:lstStyle/>
          <a:p>
            <a:pPr/>
            <a:r>
              <a:t>Quick show of hands. </a:t>
            </a:r>
          </a:p>
          <a:p>
            <a:pPr/>
            <a:r>
              <a:t>Who was here last time?</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Today we’ll continue the four AI trends from February…"/>
          <p:cNvSpPr txBox="1"/>
          <p:nvPr>
            <p:ph type="body" sz="half" idx="1"/>
          </p:nvPr>
        </p:nvSpPr>
        <p:spPr>
          <a:prstGeom prst="rect">
            <a:avLst/>
          </a:prstGeom>
        </p:spPr>
        <p:txBody>
          <a:bodyPr/>
          <a:lstStyle/>
          <a:p>
            <a:pPr/>
            <a:r>
              <a:t>Today we’ll </a:t>
            </a:r>
            <a:r>
              <a:rPr>
                <a:solidFill>
                  <a:srgbClr val="FFFB00"/>
                </a:solidFill>
              </a:rPr>
              <a:t>continue</a:t>
            </a:r>
            <a:r>
              <a:t> the four AI trends from February…</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As we start, here are three guiding principles to remember:"/>
          <p:cNvSpPr txBox="1"/>
          <p:nvPr>
            <p:ph type="body" sz="half" idx="1"/>
          </p:nvPr>
        </p:nvSpPr>
        <p:spPr>
          <a:prstGeom prst="rect">
            <a:avLst/>
          </a:prstGeom>
        </p:spPr>
        <p:txBody>
          <a:bodyPr/>
          <a:lstStyle/>
          <a:p>
            <a:pPr/>
            <a:r>
              <a:t>As we start, here are three guiding principles to remember:</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THE SUM is greater than the parts.…"/>
          <p:cNvSpPr txBox="1"/>
          <p:nvPr>
            <p:ph type="body" idx="1"/>
          </p:nvPr>
        </p:nvSpPr>
        <p:spPr>
          <a:xfrm>
            <a:off x="1206500" y="3727666"/>
            <a:ext cx="21971000" cy="6260668"/>
          </a:xfrm>
          <a:prstGeom prst="rect">
            <a:avLst/>
          </a:prstGeom>
        </p:spPr>
        <p:txBody>
          <a:bodyPr/>
          <a:lstStyle/>
          <a:p>
            <a:pPr defTabSz="2340805">
              <a:defRPr spc="-222" sz="11136"/>
            </a:pPr>
            <a:r>
              <a:t>THE SUM is greater than the parts. </a:t>
            </a:r>
          </a:p>
          <a:p>
            <a:pPr defTabSz="2340805">
              <a:defRPr spc="-222" sz="11136"/>
            </a:pPr>
          </a:p>
          <a:p>
            <a:pPr defTabSz="2340805">
              <a:defRPr spc="-222" sz="11136"/>
            </a:pPr>
            <a:r>
              <a:t>Think about how the things we see today will </a:t>
            </a:r>
            <a:r>
              <a:rPr i="1">
                <a:latin typeface="+mn-lt"/>
                <a:ea typeface="+mn-ea"/>
                <a:cs typeface="+mn-cs"/>
                <a:sym typeface="Helvetica Neue"/>
              </a:rPr>
              <a:t>connect</a:t>
            </a:r>
            <a:r>
              <a:t>.</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Always be aware of your mental timetable:…"/>
          <p:cNvSpPr txBox="1"/>
          <p:nvPr>
            <p:ph type="body" idx="1"/>
          </p:nvPr>
        </p:nvSpPr>
        <p:spPr>
          <a:xfrm>
            <a:off x="1206500" y="2072254"/>
            <a:ext cx="21971000" cy="9571492"/>
          </a:xfrm>
          <a:prstGeom prst="rect">
            <a:avLst/>
          </a:prstGeom>
        </p:spPr>
        <p:txBody>
          <a:bodyPr/>
          <a:lstStyle/>
          <a:p>
            <a:pPr defTabSz="1926287">
              <a:defRPr spc="-183" sz="9164"/>
            </a:pPr>
            <a:r>
              <a:t>Always be aware of your mental timetable: </a:t>
            </a:r>
          </a:p>
          <a:p>
            <a:pPr defTabSz="1926287">
              <a:defRPr spc="-183" sz="9164"/>
            </a:pPr>
          </a:p>
          <a:p>
            <a:pPr defTabSz="1926287">
              <a:defRPr spc="-183" sz="9164"/>
            </a:pPr>
            <a:r>
              <a:t>Short term</a:t>
            </a:r>
          </a:p>
          <a:p>
            <a:pPr defTabSz="1926287">
              <a:defRPr spc="-183" sz="9164"/>
            </a:pPr>
            <a:r>
              <a:t>Mid term</a:t>
            </a:r>
          </a:p>
          <a:p>
            <a:pPr defTabSz="1926287">
              <a:defRPr spc="-183" sz="9164"/>
            </a:pPr>
            <a:r>
              <a:t>Long term</a:t>
            </a:r>
          </a:p>
          <a:p>
            <a:pPr defTabSz="1926287">
              <a:defRPr spc="-183" sz="9164"/>
            </a:pPr>
          </a:p>
          <a:p>
            <a:pPr defTabSz="1926287">
              <a:defRPr spc="-142" sz="7110"/>
            </a:pPr>
            <a:r>
              <a:t>Otherwise </a:t>
            </a:r>
            <a:r>
              <a:rPr u="sng"/>
              <a:t>it causes chaos</a:t>
            </a:r>
            <a:r>
              <a:t> when trying to talk about AI</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When possible, use the tool name or technology, not simply “AI”…"/>
          <p:cNvSpPr txBox="1"/>
          <p:nvPr>
            <p:ph type="body" sz="half" idx="1"/>
          </p:nvPr>
        </p:nvSpPr>
        <p:spPr>
          <a:xfrm>
            <a:off x="1206500" y="3887671"/>
            <a:ext cx="21971000" cy="5940659"/>
          </a:xfrm>
          <a:prstGeom prst="rect">
            <a:avLst/>
          </a:prstGeom>
        </p:spPr>
        <p:txBody>
          <a:bodyPr/>
          <a:lstStyle/>
          <a:p>
            <a:pPr defTabSz="2096971">
              <a:defRPr spc="-199" sz="9976"/>
            </a:pPr>
            <a:r>
              <a:t>When possible, use the tool name or technology, not simply “AI”</a:t>
            </a:r>
          </a:p>
          <a:p>
            <a:pPr defTabSz="2096971">
              <a:defRPr spc="-199" sz="9976"/>
            </a:pPr>
          </a:p>
          <a:p>
            <a:pPr defTabSz="2096971">
              <a:defRPr spc="-103" sz="5160"/>
            </a:pPr>
            <a:r>
              <a:t>GPT5, Gemini, Opus 4.1, Grok 4, Llama 4, Mistral, ElevenLabs, HeyGen, Flux, MidJourney, Mistral, Deepseek, Runway, Kling, Viggle, NeRFs, LivePortrait, Gaussian Splats, Diffusion,… </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For each trend, I’ll run through in chronological order since February.…"/>
          <p:cNvSpPr txBox="1"/>
          <p:nvPr>
            <p:ph type="body" idx="1"/>
          </p:nvPr>
        </p:nvSpPr>
        <p:spPr>
          <a:xfrm>
            <a:off x="1206500" y="1542626"/>
            <a:ext cx="21971000" cy="10630748"/>
          </a:xfrm>
          <a:prstGeom prst="rect">
            <a:avLst/>
          </a:prstGeom>
        </p:spPr>
        <p:txBody>
          <a:bodyPr/>
          <a:lstStyle/>
          <a:p>
            <a:pPr defTabSz="1194786">
              <a:defRPr spc="-113" sz="5684"/>
            </a:pPr>
            <a:r>
              <a:t>For each trend, I’ll run through in chronological order since February.</a:t>
            </a:r>
          </a:p>
          <a:p>
            <a:pPr defTabSz="1194786">
              <a:defRPr spc="-113" sz="5684"/>
            </a:pPr>
          </a:p>
          <a:p>
            <a:pPr defTabSz="1194786">
              <a:defRPr spc="-113" sz="5684"/>
            </a:pPr>
            <a:r>
              <a:t>I’m putting everything in the slides…</a:t>
            </a:r>
          </a:p>
          <a:p>
            <a:pPr defTabSz="1194786">
              <a:defRPr spc="-113" sz="5684"/>
            </a:pPr>
          </a:p>
          <a:p>
            <a:pPr defTabSz="1194786">
              <a:defRPr spc="-113" sz="5684"/>
            </a:pPr>
            <a:r>
              <a:rPr>
                <a:solidFill>
                  <a:schemeClr val="accent4">
                    <a:hueOff val="475731"/>
                    <a:satOff val="-4338"/>
                    <a:lumOff val="10182"/>
                  </a:schemeClr>
                </a:solidFill>
              </a:rPr>
              <a:t>BUT… I’m only reading the text in yellow.</a:t>
            </a:r>
            <a:endParaRPr>
              <a:solidFill>
                <a:schemeClr val="accent4">
                  <a:hueOff val="475731"/>
                  <a:satOff val="-4338"/>
                  <a:lumOff val="10182"/>
                </a:schemeClr>
              </a:solidFill>
            </a:endParaRPr>
          </a:p>
          <a:p>
            <a:pPr defTabSz="1194786">
              <a:defRPr spc="-113" sz="5684"/>
            </a:pPr>
          </a:p>
          <a:p>
            <a:pPr defTabSz="1194786">
              <a:defRPr spc="-113" sz="5684"/>
            </a:pPr>
            <a:r>
              <a:t>Practice tuning out anything not yellow… and go read it later!</a:t>
            </a:r>
          </a:p>
          <a:p>
            <a:pPr defTabSz="1194786">
              <a:defRPr spc="-113" sz="5684"/>
            </a:pPr>
          </a:p>
          <a:p>
            <a:pPr defTabSz="1194786">
              <a:defRPr spc="-113" sz="5684"/>
            </a:pPr>
            <a:r>
              <a:t>TURN OFF YOUR BRAIN AND RELAX… FLOAT ALONG WITH ME.</a:t>
            </a:r>
          </a:p>
          <a:p>
            <a:pPr defTabSz="1194786">
              <a:defRPr spc="-113" sz="5684"/>
            </a:pPr>
          </a:p>
          <a:p>
            <a:pPr defTabSz="1194786">
              <a:defRPr spc="-113" sz="5684">
                <a:solidFill>
                  <a:schemeClr val="accent4">
                    <a:hueOff val="475731"/>
                    <a:satOff val="-4338"/>
                    <a:lumOff val="10182"/>
                  </a:schemeClr>
                </a:solidFill>
              </a:defRPr>
            </a:pPr>
            <a:r>
              <a:t>HERE’S WHAT’S HAPPENED SINCE FEBRUARY</a:t>
            </a:r>
          </a:p>
          <a:p>
            <a:pPr defTabSz="1194786">
              <a:defRPr spc="-113" sz="5684"/>
            </a:pPr>
          </a:p>
          <a:p>
            <a:pPr defTabSz="1194786">
              <a:defRPr spc="-113" sz="5684"/>
            </a:pP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Before we hit the trends, let’s review AI in general and practice only reading the yellow text…"/>
          <p:cNvSpPr txBox="1"/>
          <p:nvPr>
            <p:ph type="body" sz="half" idx="1"/>
          </p:nvPr>
        </p:nvSpPr>
        <p:spPr>
          <a:prstGeom prst="rect">
            <a:avLst/>
          </a:prstGeom>
        </p:spPr>
        <p:txBody>
          <a:bodyPr/>
          <a:lstStyle/>
          <a:p>
            <a:pPr defTabSz="1950671">
              <a:defRPr spc="-185" sz="9280"/>
            </a:pPr>
            <a:r>
              <a:t>Before we hit the trends, let’s review AI in general and practice only reading the </a:t>
            </a:r>
            <a:r>
              <a:rPr>
                <a:solidFill>
                  <a:schemeClr val="accent4">
                    <a:hueOff val="475731"/>
                    <a:satOff val="-4338"/>
                    <a:lumOff val="10182"/>
                  </a:schemeClr>
                </a:solidFill>
              </a:rPr>
              <a:t>yellow text</a:t>
            </a:r>
            <a:r>
              <a:t>…</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Usage and General Highlights"/>
          <p:cNvSpPr txBox="1"/>
          <p:nvPr>
            <p:ph type="body" sz="half" idx="1"/>
          </p:nvPr>
        </p:nvSpPr>
        <p:spPr>
          <a:xfrm>
            <a:off x="1206500" y="-313048"/>
            <a:ext cx="21971000" cy="3421333"/>
          </a:xfrm>
          <a:prstGeom prst="rect">
            <a:avLst/>
          </a:prstGeom>
        </p:spPr>
        <p:txBody>
          <a:bodyPr/>
          <a:lstStyle/>
          <a:p>
            <a:pPr/>
            <a:r>
              <a:t>Usage and General Highlights</a:t>
            </a:r>
          </a:p>
        </p:txBody>
      </p:sp>
      <p:sp>
        <p:nvSpPr>
          <p:cNvPr id="234" name="February 28, 2025…"/>
          <p:cNvSpPr txBox="1"/>
          <p:nvPr/>
        </p:nvSpPr>
        <p:spPr>
          <a:xfrm>
            <a:off x="1135471" y="2306922"/>
            <a:ext cx="22113058" cy="10649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February 28,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OpenAI updates GPT 4.5</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March 7,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OpenAI Launches GPT-4.5 with Focus on “Human-Like” Interactions</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March 21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Meta’s open-source model Llama has hit 1 billion downloads.</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April 18,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ChatGPT now has 1 billion weekly active users.</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May 02,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Waymo has reached 250,000 weekly paid robotaxi rides across the United States in four cities.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Morgan Stanley forecasts 1 billion humanoid robots by 2050.</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May 9,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To test Google Gemini 2.5’s memory, professor Ethan Mollick gave the model the entire text of the novel War and Peace, added a single imposter sentence in varying places, and the model caught it every time.</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April 4, 2025…"/>
          <p:cNvSpPr txBox="1"/>
          <p:nvPr/>
        </p:nvSpPr>
        <p:spPr>
          <a:xfrm>
            <a:off x="1135471" y="872948"/>
            <a:ext cx="22113058" cy="119701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April 4,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Google announced that it believes artificial general intelligence (AGI) [superhuman] will arrive within a few years</a:t>
            </a:r>
            <a:r>
              <a:t> and they’ve started to release documents outlining what they are going to do to mitigate risks to humanity.</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 therapy chatbot out of Dartmouth showed a 51% reduction in depression and 31% reduction in anxiety, which is comparable to traditional therapy yet available 24/7 and never tired or off duty.</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April 11,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ChatGPT can now remember and reference your entire conversation history going back in perpetuity.</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University of California San Diego researchers demonstrated that </a:t>
            </a:r>
            <a:r>
              <a:rPr>
                <a:solidFill>
                  <a:schemeClr val="accent4">
                    <a:hueOff val="475731"/>
                    <a:satOff val="-4338"/>
                    <a:lumOff val="10182"/>
                  </a:schemeClr>
                </a:solidFill>
              </a:rPr>
              <a:t>GPT-4.5 successfully passes the Turing test. The AI system was able to fool 75% of humans into thinking it was human.</a:t>
            </a:r>
            <a:endParaRPr>
              <a:solidFill>
                <a:schemeClr val="accent4">
                  <a:hueOff val="475731"/>
                  <a:satOff val="-4338"/>
                  <a:lumOff val="10182"/>
                </a:schemeClr>
              </a:solidFill>
            </a:endParaRPr>
          </a:p>
          <a:p>
            <a:pPr marL="457200" indent="-317500" defTabSz="457200">
              <a:lnSpc>
                <a:spcPct val="100000"/>
              </a:lnSpc>
              <a:spcBef>
                <a:spcPts val="0"/>
              </a:spcBef>
              <a:buSzPct val="123000"/>
              <a:buFont typeface="Arial"/>
              <a:buChar char="•"/>
              <a:defRPr sz="4500">
                <a:latin typeface="Arial"/>
                <a:ea typeface="Arial"/>
                <a:cs typeface="Arial"/>
                <a:sym typeface="Arial"/>
              </a:defRPr>
            </a:pPr>
            <a:r>
              <a:t>April 18,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OpenAI claims that o3 is capable of generating original ideas.</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April 25,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Demis Hassabis, CEO of Google DeepMind, forecasts that AI will naturally evolve self-awareness within the next 5 to 10 years.</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March 28, 2025…"/>
          <p:cNvSpPr txBox="1"/>
          <p:nvPr/>
        </p:nvSpPr>
        <p:spPr>
          <a:xfrm>
            <a:off x="1135471" y="493146"/>
            <a:ext cx="22113058" cy="132909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March 28,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Google came out of nowhere and launched a new version of their Gemini model, and has completely destroyed the competition.</a:t>
            </a:r>
          </a:p>
          <a:p>
            <a:pPr lvl="2" marL="1371600" indent="-317500" defTabSz="457200">
              <a:lnSpc>
                <a:spcPct val="100000"/>
              </a:lnSpc>
              <a:spcBef>
                <a:spcPts val="0"/>
              </a:spcBef>
              <a:buSzPct val="123000"/>
              <a:buFont typeface="Arial"/>
              <a:buChar char="▪"/>
              <a:defRPr sz="4500">
                <a:latin typeface="Arial"/>
                <a:ea typeface="Arial"/>
                <a:cs typeface="Arial"/>
                <a:sym typeface="Arial"/>
              </a:defRPr>
            </a:pPr>
            <a:r>
              <a:t>Gemini is now at the top of the leaderboards in almost every category, with 40-point leads in some cases.</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May 02,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Anthropic doubled down on their prediction that we will get Nobel Prize level artificial intelligence across domains at scale within three years.</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May 16,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Meta hired a new leader of advanced machine intelligence, which is their internal term for AI systems that match or beat human level intelligence across all tasks.</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May 30,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The leading AI models are now outperforming the average human on creativity assessments. </a:t>
            </a:r>
            <a:r>
              <a:rPr>
                <a:solidFill>
                  <a:srgbClr val="FFFFFF"/>
                </a:solidFill>
              </a:rPr>
              <a:t>They still fall short compared to the most creative humans, but average people are no match for AI in creativity tests.</a:t>
            </a:r>
            <a:endParaRPr>
              <a:solidFill>
                <a:srgbClr val="FFFFFF"/>
              </a:solidFill>
            </a:endParaRPr>
          </a:p>
          <a:p>
            <a:pPr marL="457200" indent="-317500" defTabSz="457200">
              <a:lnSpc>
                <a:spcPct val="100000"/>
              </a:lnSpc>
              <a:spcBef>
                <a:spcPts val="0"/>
              </a:spcBef>
              <a:buSzPct val="123000"/>
              <a:buFont typeface="Arial"/>
              <a:buChar char="•"/>
              <a:defRPr sz="4500">
                <a:latin typeface="Arial"/>
                <a:ea typeface="Arial"/>
                <a:cs typeface="Arial"/>
                <a:sym typeface="Arial"/>
              </a:defRPr>
            </a:pPr>
            <a:r>
              <a:t>June 06, 2025 </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In Nvidia’s quarterly earnings call, CEO Jensen Huang stated that billions of robots and hundreds of millions of autonomous vehicles will be developed in the near future. </a:t>
            </a:r>
            <a:r>
              <a:t>Jensen is not a hyperbolic person.</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Six months have passed…"/>
          <p:cNvSpPr txBox="1"/>
          <p:nvPr>
            <p:ph type="body" sz="half" idx="1"/>
          </p:nvPr>
        </p:nvSpPr>
        <p:spPr>
          <a:xfrm>
            <a:off x="1206500" y="2329628"/>
            <a:ext cx="21971000" cy="3874313"/>
          </a:xfrm>
          <a:prstGeom prst="rect">
            <a:avLst/>
          </a:prstGeom>
        </p:spPr>
        <p:txBody>
          <a:bodyPr/>
          <a:lstStyle/>
          <a:p>
            <a:pPr/>
            <a:r>
              <a:t>Six months have passed…</a:t>
            </a:r>
          </a:p>
        </p:txBody>
      </p:sp>
      <p:pic>
        <p:nvPicPr>
          <p:cNvPr id="178" name="pasted-movie.png" descr="pasted-movie.png"/>
          <p:cNvPicPr>
            <a:picLocks noChangeAspect="1"/>
          </p:cNvPicPr>
          <p:nvPr/>
        </p:nvPicPr>
        <p:blipFill>
          <a:blip r:embed="rId2">
            <a:extLst/>
          </a:blip>
          <a:stretch>
            <a:fillRect/>
          </a:stretch>
        </p:blipFill>
        <p:spPr>
          <a:xfrm>
            <a:off x="8434229" y="6119946"/>
            <a:ext cx="7515541" cy="4222780"/>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July 11, 2025…"/>
          <p:cNvSpPr txBox="1"/>
          <p:nvPr/>
        </p:nvSpPr>
        <p:spPr>
          <a:xfrm>
            <a:off x="1135471" y="1813946"/>
            <a:ext cx="22113058" cy="10649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July 11,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Nvidia became the first company to reach a $4 trillion market value.</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June 14,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OpenAI CEO Sam Altman posted a blog where he states that AI has already passed human capabilities and we’ve begun a “gentle singularity”</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Amazon has created an obstacle course to evaluate robots that they could employ to Rivian delivery vans and start to handle deliveries without humans.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OpenAI reduced their o3 model pricing by 80% while maintaining the same performance.</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July 18,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Chinese robotics company Unitree hit a $1.4 billion valuation.</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Zuckerberg aims to create AGI in the next two to three years.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Nvidia launched a new technology that expands the effective context window of language models to entire encyclopedias. This means the same “next token almost instant” response of GPT 4, would be able to digest and reply to a single prompt the size of an encyclopedia… with the same speed as a single sentence prompt.</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July 25, 2025…"/>
          <p:cNvSpPr txBox="1"/>
          <p:nvPr/>
        </p:nvSpPr>
        <p:spPr>
          <a:xfrm>
            <a:off x="1135471" y="212548"/>
            <a:ext cx="22113058" cy="132909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July 25, 2025</a:t>
            </a:r>
          </a:p>
          <a:p>
            <a:pPr lvl="1" marL="9144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Anthropic announced that they processed almost one quadrillion tokens last month. That’s double the volume from May.</a:t>
            </a:r>
          </a:p>
          <a:p>
            <a:pPr lvl="1" marL="9144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ChatGPT is now processing 2.5 billion daily requests worldwide.</a:t>
            </a:r>
            <a:r>
              <a:t> All of this usage has to be putting a dent in Google searches and web traffic.</a:t>
            </a:r>
          </a:p>
          <a:p>
            <a:pPr lvl="1" marL="9144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Open AI boldly shared a lofty vision to build an artificial intelligence that will transform humanity into a new era of abundance.</a:t>
            </a:r>
          </a:p>
          <a:p>
            <a:pPr lvl="2" marL="1371600" indent="-317500" defTabSz="457200">
              <a:lnSpc>
                <a:spcPct val="100000"/>
              </a:lnSpc>
              <a:spcBef>
                <a:spcPts val="0"/>
              </a:spcBef>
              <a:buClr>
                <a:srgbClr val="1155CC"/>
              </a:buClr>
              <a:buSzPct val="123000"/>
              <a:buFont typeface="Arial"/>
              <a:buChar char="▪"/>
              <a:defRPr sz="4500" u="sng">
                <a:latin typeface="Arial"/>
                <a:ea typeface="Arial"/>
                <a:cs typeface="Arial"/>
                <a:sym typeface="Arial"/>
              </a:defRPr>
            </a:pPr>
            <a:r>
              <a:rPr>
                <a:hlinkClick r:id="rId2" invalidUrl="" action="" tgtFrame="" tooltip="" history="1" highlightClick="0" endSnd="0"/>
              </a:rPr>
              <a:t>https://openai.com/index/ai-as-the-greatest-source-of-empowerment-for-all/</a:t>
            </a:r>
            <a:endParaRPr u="none"/>
          </a:p>
          <a:p>
            <a:pPr marL="4572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August 2, 2025</a:t>
            </a:r>
          </a:p>
          <a:p>
            <a:pPr lvl="1" marL="914400" indent="-317500" defTabSz="457200">
              <a:lnSpc>
                <a:spcPct val="100000"/>
              </a:lnSpc>
              <a:spcBef>
                <a:spcPts val="0"/>
              </a:spcBef>
              <a:buClr>
                <a:srgbClr val="1155CC"/>
              </a:buClr>
              <a:buSzPct val="123000"/>
              <a:buFont typeface="Arial"/>
              <a:buChar char="◦"/>
              <a:defRPr sz="4500">
                <a:solidFill>
                  <a:schemeClr val="accent4">
                    <a:hueOff val="475731"/>
                    <a:satOff val="-4338"/>
                    <a:lumOff val="10182"/>
                  </a:schemeClr>
                </a:solidFill>
                <a:latin typeface="Arial"/>
                <a:ea typeface="Arial"/>
                <a:cs typeface="Arial"/>
                <a:sym typeface="Arial"/>
              </a:defRPr>
            </a:pPr>
            <a:r>
              <a:t>OpenAI reached $12 billion in annualized revenue.</a:t>
            </a:r>
          </a:p>
          <a:p>
            <a:pPr lvl="1" marL="914400" indent="-317500" defTabSz="457200">
              <a:lnSpc>
                <a:spcPct val="100000"/>
              </a:lnSpc>
              <a:spcBef>
                <a:spcPts val="0"/>
              </a:spcBef>
              <a:buClr>
                <a:srgbClr val="1155CC"/>
              </a:buClr>
              <a:buSzPct val="123000"/>
              <a:buFont typeface="Arial"/>
              <a:buChar char="◦"/>
              <a:defRPr sz="4500">
                <a:solidFill>
                  <a:schemeClr val="accent4">
                    <a:hueOff val="475731"/>
                    <a:satOff val="-4338"/>
                    <a:lumOff val="10182"/>
                  </a:schemeClr>
                </a:solidFill>
                <a:latin typeface="Arial"/>
                <a:ea typeface="Arial"/>
                <a:cs typeface="Arial"/>
                <a:sym typeface="Arial"/>
              </a:defRPr>
            </a:pPr>
            <a:r>
              <a:t>GPT usage has doubled since the summer of 2023, and 28% of employed adults use GPT at work.</a:t>
            </a:r>
          </a:p>
          <a:p>
            <a:pPr lvl="1" marL="9144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Mark Zuckerberg released a statement about his position regarding Superintelligence.</a:t>
            </a:r>
          </a:p>
          <a:p>
            <a:pPr lvl="2" marL="1371600" indent="-317500" defTabSz="457200">
              <a:lnSpc>
                <a:spcPct val="100000"/>
              </a:lnSpc>
              <a:spcBef>
                <a:spcPts val="0"/>
              </a:spcBef>
              <a:buClr>
                <a:srgbClr val="1155CC"/>
              </a:buClr>
              <a:buSzPct val="123000"/>
              <a:buFont typeface="Arial"/>
              <a:buChar char="▪"/>
              <a:defRPr sz="4500" u="sng">
                <a:latin typeface="Arial"/>
                <a:ea typeface="Arial"/>
                <a:cs typeface="Arial"/>
                <a:sym typeface="Arial"/>
              </a:defRPr>
            </a:pPr>
            <a:r>
              <a:rPr>
                <a:hlinkClick r:id="rId3" invalidUrl="" action="" tgtFrame="" tooltip="" history="1" highlightClick="0" endSnd="0"/>
              </a:rPr>
              <a:t>https://www.meta.com/superintelligence/</a:t>
            </a:r>
            <a:endParaRPr u="none"/>
          </a:p>
          <a:p>
            <a:pPr lvl="1" marL="914400" indent="-317500" defTabSz="457200">
              <a:lnSpc>
                <a:spcPct val="100000"/>
              </a:lnSpc>
              <a:spcBef>
                <a:spcPts val="0"/>
              </a:spcBef>
              <a:buClr>
                <a:srgbClr val="1155CC"/>
              </a:buClr>
              <a:buSzPct val="123000"/>
              <a:buFont typeface="Arial"/>
              <a:buChar char="◦"/>
              <a:defRPr b="1" sz="4500">
                <a:solidFill>
                  <a:schemeClr val="accent4">
                    <a:hueOff val="475731"/>
                    <a:satOff val="-4338"/>
                    <a:lumOff val="10182"/>
                  </a:schemeClr>
                </a:solidFill>
                <a:latin typeface="Arial"/>
                <a:ea typeface="Arial"/>
                <a:cs typeface="Arial"/>
                <a:sym typeface="Arial"/>
              </a:defRPr>
            </a:pPr>
            <a:r>
              <a:t>BUT: Two thirds of US adults have still not used GPT - </a:t>
            </a:r>
            <a:r>
              <a:rPr u="sng"/>
              <a:t>IT’S NOT TOO LATE!</a:t>
            </a:r>
            <a:endParaRPr u="sng"/>
          </a:p>
          <a:p>
            <a:pPr marL="4572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August 8, 2025</a:t>
            </a:r>
          </a:p>
          <a:p>
            <a:pPr lvl="1" marL="914400" indent="-317500" defTabSz="457200">
              <a:lnSpc>
                <a:spcPct val="100000"/>
              </a:lnSpc>
              <a:spcBef>
                <a:spcPts val="0"/>
              </a:spcBef>
              <a:buClr>
                <a:srgbClr val="1155CC"/>
              </a:buClr>
              <a:buSzPct val="123000"/>
              <a:buFont typeface="Arial"/>
              <a:buChar char="◦"/>
              <a:defRPr sz="4500">
                <a:solidFill>
                  <a:schemeClr val="accent4">
                    <a:hueOff val="475731"/>
                    <a:satOff val="-4338"/>
                    <a:lumOff val="10182"/>
                  </a:schemeClr>
                </a:solidFill>
                <a:latin typeface="Arial"/>
                <a:ea typeface="Arial"/>
                <a:cs typeface="Arial"/>
                <a:sym typeface="Arial"/>
              </a:defRPr>
            </a:pPr>
            <a:r>
              <a:t>ChatGPT is on track to reach 700 million weekly active users by the end of next week. That’s up from 500 million users at the end of March and four times the weekly users at this time last year.</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OK, but AI going to peak?  Is this hype?…"/>
          <p:cNvSpPr txBox="1"/>
          <p:nvPr>
            <p:ph type="body" idx="1"/>
          </p:nvPr>
        </p:nvSpPr>
        <p:spPr>
          <a:xfrm>
            <a:off x="1206500" y="3406100"/>
            <a:ext cx="21971000" cy="6903800"/>
          </a:xfrm>
          <a:prstGeom prst="rect">
            <a:avLst/>
          </a:prstGeom>
        </p:spPr>
        <p:txBody>
          <a:bodyPr/>
          <a:lstStyle/>
          <a:p>
            <a:pPr defTabSz="1243552">
              <a:defRPr spc="-118" sz="5916"/>
            </a:pPr>
            <a:r>
              <a:t>OK, but AI going to peak?  Is this hype? </a:t>
            </a:r>
          </a:p>
          <a:p>
            <a:pPr defTabSz="1243552">
              <a:defRPr spc="-118" sz="5916"/>
            </a:pPr>
          </a:p>
          <a:p>
            <a:pPr defTabSz="1243552">
              <a:defRPr spc="-118" sz="5916"/>
            </a:pPr>
            <a:r>
              <a:t>What does the infrastructure and investment landscape look like?</a:t>
            </a:r>
          </a:p>
          <a:p>
            <a:pPr defTabSz="1243552">
              <a:defRPr spc="-118" sz="5916"/>
            </a:pPr>
          </a:p>
          <a:p>
            <a:pPr defTabSz="1243552">
              <a:defRPr spc="-102" sz="5100"/>
            </a:pPr>
            <a:r>
              <a:t>SPOILER: AI is not slowing down</a:t>
            </a:r>
          </a:p>
          <a:p>
            <a:pPr defTabSz="1243552">
              <a:defRPr spc="-102" sz="5100"/>
            </a:pPr>
          </a:p>
          <a:p>
            <a:pPr defTabSz="1243552">
              <a:defRPr spc="-102" sz="5100">
                <a:solidFill>
                  <a:schemeClr val="accent4">
                    <a:hueOff val="475731"/>
                    <a:satOff val="-4338"/>
                    <a:lumOff val="10182"/>
                  </a:schemeClr>
                </a:solidFill>
              </a:defRPr>
            </a:pPr>
            <a:r>
              <a:t>Again, this is all in chronological order and everything is hand curated by me.</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Investments: AI is not slowing"/>
          <p:cNvSpPr txBox="1"/>
          <p:nvPr>
            <p:ph type="body" sz="half" idx="1"/>
          </p:nvPr>
        </p:nvSpPr>
        <p:spPr>
          <a:xfrm>
            <a:off x="1206500" y="-647106"/>
            <a:ext cx="21971000" cy="3421333"/>
          </a:xfrm>
          <a:prstGeom prst="rect">
            <a:avLst/>
          </a:prstGeom>
        </p:spPr>
        <p:txBody>
          <a:bodyPr/>
          <a:lstStyle/>
          <a:p>
            <a:pPr/>
            <a:r>
              <a:t>Investments: AI is not slowing</a:t>
            </a:r>
          </a:p>
        </p:txBody>
      </p:sp>
      <p:sp>
        <p:nvSpPr>
          <p:cNvPr id="247" name="February 28, 2025…"/>
          <p:cNvSpPr txBox="1"/>
          <p:nvPr/>
        </p:nvSpPr>
        <p:spPr>
          <a:xfrm>
            <a:off x="1135471" y="2014822"/>
            <a:ext cx="22113058" cy="113097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February 28,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Alibaba will invest more than $52 billion in AI over next 3 years</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Apple will spend more than $500 billion in the U.S. over the next four years</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March 7,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TSMC Expands U.S. Chip Manufacturing with $100 Billion Investment</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March 14,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Meta announced it is going to build its own in-house computing chips for artificial intelligence.</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March 28,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OpenAI is close to completing a $40 billion funding round led by SoftBank that would nearly double OpenAI’s valuation in just six months.</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April 4,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Open AI has secured an unprecedented $40 billion in funding, valuing the business at $300 billion.</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Nvidia is in a bit of a pickle because </a:t>
            </a:r>
            <a:r>
              <a:rPr>
                <a:solidFill>
                  <a:schemeClr val="accent4">
                    <a:hueOff val="475731"/>
                    <a:satOff val="-4338"/>
                    <a:lumOff val="10182"/>
                  </a:schemeClr>
                </a:solidFill>
              </a:rPr>
              <a:t>Alibaba, Tencent, and ByteDance have ordered $16 billion worth of Nvidia chips. Nvidia has to decide whether to ramp up production capacity while risking getting banned from selling to China.</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April 18, 2025…"/>
          <p:cNvSpPr txBox="1"/>
          <p:nvPr/>
        </p:nvSpPr>
        <p:spPr>
          <a:xfrm>
            <a:off x="1135471" y="872948"/>
            <a:ext cx="22113058" cy="119701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April 18,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Nvidia announced plans to build $500 billion worth of AI servers in the US.  </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OpenAI’s cofounder Ilya Sutskever’s company has reached a $32 billion valuation without a product.</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May 23,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OpenAI has partnered with the United Arab Emirates to build the first international deployment of its massive Stargate AI infrastructure platform.</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June 06, 2025 </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Meta signed a 20 year nuclear deal </a:t>
            </a:r>
            <a:r>
              <a:t>to power their AI operations. Meta will be consuming the power </a:t>
            </a:r>
            <a:r>
              <a:rPr>
                <a:solidFill>
                  <a:schemeClr val="accent4">
                    <a:hueOff val="475731"/>
                    <a:satOff val="-4338"/>
                    <a:lumOff val="10182"/>
                  </a:schemeClr>
                </a:solidFill>
              </a:rPr>
              <a:t>equivalent of a city with 30,000 residents.</a:t>
            </a:r>
            <a:endParaRPr>
              <a:solidFill>
                <a:schemeClr val="accent4">
                  <a:hueOff val="475731"/>
                  <a:satOff val="-4338"/>
                  <a:lumOff val="10182"/>
                </a:schemeClr>
              </a:solidFill>
            </a:endParaRPr>
          </a:p>
          <a:p>
            <a:pPr marL="457200" indent="-317500" defTabSz="457200">
              <a:lnSpc>
                <a:spcPct val="100000"/>
              </a:lnSpc>
              <a:spcBef>
                <a:spcPts val="0"/>
              </a:spcBef>
              <a:buSzPct val="123000"/>
              <a:buFont typeface="Arial"/>
              <a:buChar char="•"/>
              <a:defRPr sz="4500">
                <a:latin typeface="Arial"/>
                <a:ea typeface="Arial"/>
                <a:cs typeface="Arial"/>
                <a:sym typeface="Arial"/>
              </a:defRPr>
            </a:pPr>
            <a:r>
              <a:t>June 14,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Meta is offering over $2 million annually to AI talent, with some packages reaching $10 million per year</a:t>
            </a:r>
            <a:r>
              <a:t> for its new “superintelligence” team, but still losing candidates to OpenAI and Anthropic.</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Meta invested $15 billion in data training company Scale AI, and as part of the deal, Scale’s CEO Alexandr Wang is joining Meta as part of the super-intelligence team.</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Qualcomm purchased a British semiconductor company called Alphawave for $2.4 billion in cash.</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June 20, 2025…"/>
          <p:cNvSpPr txBox="1"/>
          <p:nvPr/>
        </p:nvSpPr>
        <p:spPr>
          <a:xfrm>
            <a:off x="1135471" y="1203148"/>
            <a:ext cx="22113058" cy="113097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June 20,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SoftBank pitched a $1 trillion artificial intelligence hub in Arizona.</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July 4,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Oracle and OpenAI have signed an agreement, as part of their Stargate project, to develop a data center with 4.5 gigawatts capacity in the United States.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Amazon deployed its 1 millionth robot across 300 facilities worldwide</a:t>
            </a:r>
            <a:r>
              <a:t> and developed an AI system that manages robot movements and can reduce robot travel time by 10%.</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Meta officially established their super intelligence lab division</a:t>
            </a:r>
            <a:r>
              <a:t> hiring at least 11 researchers from AI companies, including OpenAI Google and Anthropic. These 11 hires have been offered </a:t>
            </a:r>
            <a:r>
              <a:rPr>
                <a:solidFill>
                  <a:schemeClr val="accent4">
                    <a:hueOff val="475731"/>
                    <a:satOff val="-4338"/>
                    <a:lumOff val="10182"/>
                  </a:schemeClr>
                </a:solidFill>
              </a:rPr>
              <a:t>compensation packages worth up to $300 million each with at least one recruit’s first year compensation exceeding $100 million!</a:t>
            </a:r>
            <a:endParaRPr>
              <a:solidFill>
                <a:schemeClr val="accent4">
                  <a:hueOff val="475731"/>
                  <a:satOff val="-4338"/>
                  <a:lumOff val="10182"/>
                </a:schemeClr>
              </a:solidFill>
            </a:endParaRPr>
          </a:p>
          <a:p>
            <a:pPr marL="457200" indent="-317500" defTabSz="457200">
              <a:lnSpc>
                <a:spcPct val="100000"/>
              </a:lnSpc>
              <a:spcBef>
                <a:spcPts val="0"/>
              </a:spcBef>
              <a:buSzPct val="123000"/>
              <a:buFont typeface="Arial"/>
              <a:buChar char="•"/>
              <a:defRPr sz="4500">
                <a:latin typeface="Arial"/>
                <a:ea typeface="Arial"/>
                <a:cs typeface="Arial"/>
                <a:sym typeface="Arial"/>
              </a:defRPr>
            </a:pPr>
            <a:r>
              <a:t>July 11,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Amazon is considering investing several more billion dollars in Anthropic. They already invested $8 billion last year.</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Google ended up hiring the Windsurf team after OpenAI’s $3 billion acquisition attempt fell through.</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July 18, 2025…"/>
          <p:cNvSpPr txBox="1"/>
          <p:nvPr/>
        </p:nvSpPr>
        <p:spPr>
          <a:xfrm>
            <a:off x="1135471" y="542748"/>
            <a:ext cx="22113058" cy="126305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July 18,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Google announced a $25 billion investment in AI infrastructure </a:t>
            </a:r>
            <a:r>
              <a:t>in the United States over the next two years.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President Trump announced over $90 billion in private sector investments in the state of Pennsylvania. </a:t>
            </a:r>
            <a:r>
              <a:t>A single state! $90 billion. That’s in addition to Amazon’s previous $20 billion investment in the state.</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Mark Zuckerberg announced that Meta would invest hundreds of billions of dollars in data center spending. One of the data centers will be the size of Manhattan.</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Meta completed its three week hiring blitz (with $100 million signing bonuses) and officially announced its new AI lab. Two of the hires are poached employees from OpenAI.</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Oracle announced it will invest $3 billion in Europe </a:t>
            </a:r>
            <a:r>
              <a:t>over the next five years. Total 2026 cap ex for Oracle is expected to exceed $25 billion. On top of that, </a:t>
            </a:r>
            <a:r>
              <a:rPr>
                <a:solidFill>
                  <a:schemeClr val="accent4">
                    <a:hueOff val="475731"/>
                    <a:satOff val="-4338"/>
                    <a:lumOff val="10182"/>
                  </a:schemeClr>
                </a:solidFill>
              </a:rPr>
              <a:t>Oracle announced a private unnamed deal in 2028 with a single client spending $30 billion.</a:t>
            </a:r>
            <a:endParaRPr>
              <a:solidFill>
                <a:schemeClr val="accent4">
                  <a:hueOff val="475731"/>
                  <a:satOff val="-4338"/>
                  <a:lumOff val="10182"/>
                </a:schemeClr>
              </a:solidFill>
            </a:endParaRP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The former OpenAI CTO and a few other ex-OpenAI employees (mostly the board shake-up Sam Altman ouster team) have raised $2 billion for their new company, Thinking Machines. It’s the largest seed round of funding in history. The niche appears to be multimodal audio and visual engineering.</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July 18, 2025 (continued)…"/>
          <p:cNvSpPr txBox="1"/>
          <p:nvPr/>
        </p:nvSpPr>
        <p:spPr>
          <a:xfrm>
            <a:off x="1135471" y="2854148"/>
            <a:ext cx="22113058" cy="80077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July 18, 2025 (continued)</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Elon Musk continues to pivot all of his combined company power to bolstering his AI training goals. SpaceX is investing $2 billion in xAI. Tesla shareholders may vote soon re whether Tesla should also invest. Musk is integrating his Grok LLM across his products in an attempt to blur the lines and enable cross company investment.</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Microsoft is teaming up with Idaho National Laboratory</a:t>
            </a:r>
            <a:r>
              <a:t> (a very fun place to visit if you’re into history) </a:t>
            </a:r>
            <a:r>
              <a:rPr>
                <a:solidFill>
                  <a:schemeClr val="accent4">
                    <a:hueOff val="475731"/>
                    <a:satOff val="-4338"/>
                    <a:lumOff val="10182"/>
                  </a:schemeClr>
                </a:solidFill>
              </a:rPr>
              <a:t>to use AI to speed up the paperwork for nuclear power permits. </a:t>
            </a:r>
            <a:r>
              <a:t>This is directly related to the need/desire to create more electricity as quickly as possible to power data centers.</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Anthropic is looking to raise new funding that would value the company at $100 billion.</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July 25, 2025…"/>
          <p:cNvSpPr txBox="1"/>
          <p:nvPr/>
        </p:nvSpPr>
        <p:spPr>
          <a:xfrm>
            <a:off x="1135471" y="783840"/>
            <a:ext cx="22113058" cy="121483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400">
                <a:latin typeface="Arial"/>
                <a:ea typeface="Arial"/>
                <a:cs typeface="Arial"/>
                <a:sym typeface="Arial"/>
              </a:defRPr>
            </a:pPr>
            <a:r>
              <a:t>July 25, 2025</a:t>
            </a:r>
          </a:p>
          <a:p>
            <a:pPr lvl="1" marL="914400" indent="-317500" defTabSz="457200">
              <a:lnSpc>
                <a:spcPct val="100000"/>
              </a:lnSpc>
              <a:spcBef>
                <a:spcPts val="0"/>
              </a:spcBef>
              <a:buSzPct val="123000"/>
              <a:buFont typeface="Arial"/>
              <a:buChar char="◦"/>
              <a:defRPr sz="4400">
                <a:latin typeface="Arial"/>
                <a:ea typeface="Arial"/>
                <a:cs typeface="Arial"/>
                <a:sym typeface="Arial"/>
              </a:defRPr>
            </a:pPr>
            <a:r>
              <a:t>Meta continues to poach OpenAI researchers, however information came out that </a:t>
            </a:r>
            <a:r>
              <a:rPr>
                <a:solidFill>
                  <a:schemeClr val="accent4">
                    <a:hueOff val="475731"/>
                    <a:satOff val="-4338"/>
                    <a:lumOff val="10182"/>
                  </a:schemeClr>
                </a:solidFill>
              </a:rPr>
              <a:t>at least ten OpenAI employees rejected $300 million offers from Mark Zuckerberg. Clearly these folks have faith in their product roadmap.</a:t>
            </a:r>
            <a:r>
              <a:t> </a:t>
            </a:r>
            <a:r>
              <a:rPr>
                <a:solidFill>
                  <a:schemeClr val="accent4">
                    <a:hueOff val="475731"/>
                    <a:satOff val="-4338"/>
                    <a:lumOff val="10182"/>
                  </a:schemeClr>
                </a:solidFill>
              </a:rPr>
              <a:t>To me, this is a poker tell that OpenAI has a plan.</a:t>
            </a:r>
            <a:endParaRPr>
              <a:solidFill>
                <a:schemeClr val="accent4">
                  <a:hueOff val="475731"/>
                  <a:satOff val="-4338"/>
                  <a:lumOff val="10182"/>
                </a:schemeClr>
              </a:solidFill>
            </a:endParaRPr>
          </a:p>
          <a:p>
            <a:pPr lvl="1" marL="914400" indent="-317500" defTabSz="457200">
              <a:lnSpc>
                <a:spcPct val="100000"/>
              </a:lnSpc>
              <a:spcBef>
                <a:spcPts val="0"/>
              </a:spcBef>
              <a:buSzPct val="123000"/>
              <a:buFont typeface="Arial"/>
              <a:buChar char="◦"/>
              <a:defRPr sz="4400">
                <a:latin typeface="Arial"/>
                <a:ea typeface="Arial"/>
                <a:cs typeface="Arial"/>
                <a:sym typeface="Arial"/>
              </a:defRPr>
            </a:pPr>
            <a:r>
              <a:t>Meta plans to build two enormous data centers, one in Louisiana and Ohio. The Louisiana facility will have one gigawatt of power and the Ohio center will have 5 gigawatts of power. In order to bring the facilities to market even more quickly Meta is using tents as temporary structures as the buildings are constructed.</a:t>
            </a:r>
          </a:p>
          <a:p>
            <a:pPr lvl="1" marL="914400" indent="-317500" defTabSz="457200">
              <a:lnSpc>
                <a:spcPct val="100000"/>
              </a:lnSpc>
              <a:spcBef>
                <a:spcPts val="0"/>
              </a:spcBef>
              <a:buSzPct val="123000"/>
              <a:buFont typeface="Arial"/>
              <a:buChar char="◦"/>
              <a:defRPr sz="4400">
                <a:latin typeface="Arial"/>
                <a:ea typeface="Arial"/>
                <a:cs typeface="Arial"/>
                <a:sym typeface="Arial"/>
              </a:defRPr>
            </a:pPr>
            <a:r>
              <a:t>Anthropic published a report this week as well arguing that the United States needs to make significant investments in energy in order to stay ahead in artificial intelligence.</a:t>
            </a:r>
          </a:p>
          <a:p>
            <a:pPr lvl="1" marL="914400" indent="-317500" defTabSz="457200">
              <a:lnSpc>
                <a:spcPct val="100000"/>
              </a:lnSpc>
              <a:spcBef>
                <a:spcPts val="0"/>
              </a:spcBef>
              <a:buSzPct val="123000"/>
              <a:buFont typeface="Arial"/>
              <a:buChar char="◦"/>
              <a:defRPr sz="4400">
                <a:latin typeface="Arial"/>
                <a:ea typeface="Arial"/>
                <a:cs typeface="Arial"/>
                <a:sym typeface="Arial"/>
              </a:defRPr>
            </a:pPr>
            <a:r>
              <a:t>Google reached an agreement to generate 3,000 megawatts of hydroelectric power.</a:t>
            </a:r>
          </a:p>
          <a:p>
            <a:pPr lvl="1" marL="914400" indent="-317500" defTabSz="457200">
              <a:lnSpc>
                <a:spcPct val="100000"/>
              </a:lnSpc>
              <a:spcBef>
                <a:spcPts val="0"/>
              </a:spcBef>
              <a:buSzPct val="123000"/>
              <a:buFont typeface="Arial"/>
              <a:buChar char="◦"/>
              <a:defRPr sz="4400">
                <a:latin typeface="Arial"/>
                <a:ea typeface="Arial"/>
                <a:cs typeface="Arial"/>
                <a:sym typeface="Arial"/>
              </a:defRPr>
            </a:pPr>
            <a:r>
              <a:t>OpenAI and Oracle announced they are expanding their Texas Stargate data center project and will increase capacity to over 5 gigawatts across the United States.</a:t>
            </a:r>
          </a:p>
          <a:p>
            <a:pPr lvl="1" marL="914400" indent="-317500" defTabSz="457200">
              <a:lnSpc>
                <a:spcPct val="100000"/>
              </a:lnSpc>
              <a:spcBef>
                <a:spcPts val="0"/>
              </a:spcBef>
              <a:buSzPct val="123000"/>
              <a:buFont typeface="Arial"/>
              <a:buChar char="◦"/>
              <a:defRPr sz="4400">
                <a:solidFill>
                  <a:schemeClr val="accent4">
                    <a:hueOff val="475731"/>
                    <a:satOff val="-4338"/>
                    <a:lumOff val="10182"/>
                  </a:schemeClr>
                </a:solidFill>
                <a:latin typeface="Arial"/>
                <a:ea typeface="Arial"/>
                <a:cs typeface="Arial"/>
                <a:sym typeface="Arial"/>
              </a:defRPr>
            </a:pPr>
            <a:r>
              <a:t>OpenAI expects to bring a total of over 1 million GPUs online before the end of this year. Sam Altman tweeted that he aims to reach 100 million.</a:t>
            </a:r>
          </a:p>
          <a:p>
            <a:pPr lvl="1" marL="914400" indent="-317500" defTabSz="457200">
              <a:lnSpc>
                <a:spcPct val="100000"/>
              </a:lnSpc>
              <a:spcBef>
                <a:spcPts val="0"/>
              </a:spcBef>
              <a:buSzPct val="123000"/>
              <a:buFont typeface="Arial"/>
              <a:buChar char="◦"/>
              <a:defRPr sz="4400">
                <a:latin typeface="Arial"/>
                <a:ea typeface="Arial"/>
                <a:cs typeface="Arial"/>
                <a:sym typeface="Arial"/>
              </a:defRPr>
            </a:pPr>
            <a:r>
              <a:t>The University of Bristol in the United Kingdom launched the UK’s most powerful artificial intelligence computer, which can perform 21 trillion operations per second.</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August 8, 2025…"/>
          <p:cNvSpPr txBox="1"/>
          <p:nvPr/>
        </p:nvSpPr>
        <p:spPr>
          <a:xfrm>
            <a:off x="1135471" y="3184348"/>
            <a:ext cx="22113058" cy="7347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August 8, 2025</a:t>
            </a:r>
          </a:p>
          <a:p>
            <a:pPr lvl="1" marL="914400" indent="-317500" defTabSz="457200">
              <a:lnSpc>
                <a:spcPct val="100000"/>
              </a:lnSpc>
              <a:spcBef>
                <a:spcPts val="0"/>
              </a:spcBef>
              <a:buSzPct val="123000"/>
              <a:buFont typeface="Arial"/>
              <a:buChar char="◦"/>
              <a:defRPr sz="4500">
                <a:solidFill>
                  <a:schemeClr val="accent3">
                    <a:hueOff val="-385756"/>
                    <a:satOff val="-32155"/>
                    <a:lumOff val="17967"/>
                  </a:schemeClr>
                </a:solidFill>
                <a:latin typeface="Arial"/>
                <a:ea typeface="Arial"/>
                <a:cs typeface="Arial"/>
                <a:sym typeface="Arial"/>
              </a:defRPr>
            </a:pPr>
            <a:r>
              <a:t>The seven largest technology companies spent over $100 billion on AI infrastructure in the past three months; that’s more than all U.S. consumer spending combined in the last six months.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Meta is selling $2 billion in assets to help pay for its new data center infrastructure and growth.</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OpenAI is reportedly working on a secondary sale that values the company at $500 billion.</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Google created an AI for education accelerator that provides free AI training and career certificates to college students in the United States. This includes a $1 billion commitment to AI literacy.</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Let’s review and see what’s happened!"/>
          <p:cNvSpPr txBox="1"/>
          <p:nvPr>
            <p:ph type="body" sz="half" idx="1"/>
          </p:nvPr>
        </p:nvSpPr>
        <p:spPr>
          <a:prstGeom prst="rect">
            <a:avLst/>
          </a:prstGeom>
        </p:spPr>
        <p:txBody>
          <a:bodyPr/>
          <a:lstStyle/>
          <a:p>
            <a:pPr/>
            <a:r>
              <a:t>Let’s review and see what’s happened!</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Back to Earth!  It’s safe to say we can keep learning about AI.…"/>
          <p:cNvSpPr txBox="1"/>
          <p:nvPr>
            <p:ph type="body" sz="half" idx="1"/>
          </p:nvPr>
        </p:nvSpPr>
        <p:spPr>
          <a:prstGeom prst="rect">
            <a:avLst/>
          </a:prstGeom>
        </p:spPr>
        <p:txBody>
          <a:bodyPr/>
          <a:lstStyle/>
          <a:p>
            <a:pPr defTabSz="1487386">
              <a:defRPr spc="-141" sz="7076"/>
            </a:pPr>
            <a:r>
              <a:t>Back to Earth!  It’s safe to say we can keep learning about AI. </a:t>
            </a:r>
          </a:p>
          <a:p>
            <a:pPr defTabSz="1487386">
              <a:defRPr spc="-141" sz="7076"/>
            </a:pPr>
          </a:p>
          <a:p>
            <a:pPr defTabSz="1487386">
              <a:defRPr spc="-141" sz="7076"/>
            </a:pPr>
            <a:r>
              <a:t>Let’s look at those trends from our last chat…</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But first…since we met in February, is anyone here now using AI agents or coding with AI?…"/>
          <p:cNvSpPr txBox="1"/>
          <p:nvPr>
            <p:ph type="body" sz="half" idx="1"/>
          </p:nvPr>
        </p:nvSpPr>
        <p:spPr>
          <a:xfrm>
            <a:off x="1206500" y="3891736"/>
            <a:ext cx="21971000" cy="5932527"/>
          </a:xfrm>
          <a:prstGeom prst="rect">
            <a:avLst/>
          </a:prstGeom>
        </p:spPr>
        <p:txBody>
          <a:bodyPr/>
          <a:lstStyle/>
          <a:p>
            <a:pPr defTabSz="1560536">
              <a:defRPr spc="-148" sz="7424"/>
            </a:pPr>
          </a:p>
          <a:p>
            <a:pPr defTabSz="1560536">
              <a:defRPr spc="-148" sz="7424"/>
            </a:pPr>
            <a:r>
              <a:t>But first…since we met in February, is anyone here now using AI agents or coding with AI?  </a:t>
            </a:r>
          </a:p>
          <a:p>
            <a:pPr defTabSz="1560536">
              <a:defRPr spc="-148" sz="7424"/>
            </a:pPr>
          </a:p>
          <a:p>
            <a:pPr defTabSz="1560536">
              <a:defRPr spc="-148" sz="7424">
                <a:solidFill>
                  <a:srgbClr val="FFFB00"/>
                </a:solidFill>
              </a:defRPr>
            </a:pPr>
            <a:r>
              <a:t>Quick show of hands</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Five AI Trends From February"/>
          <p:cNvSpPr txBox="1"/>
          <p:nvPr>
            <p:ph type="body" sz="half" idx="1"/>
          </p:nvPr>
        </p:nvSpPr>
        <p:spPr>
          <a:xfrm>
            <a:off x="1206500" y="292091"/>
            <a:ext cx="21971000" cy="3874314"/>
          </a:xfrm>
          <a:prstGeom prst="rect">
            <a:avLst/>
          </a:prstGeom>
        </p:spPr>
        <p:txBody>
          <a:bodyPr/>
          <a:lstStyle/>
          <a:p>
            <a:pPr/>
            <a:r>
              <a:t>Five AI Trends From February</a:t>
            </a:r>
          </a:p>
        </p:txBody>
      </p:sp>
      <p:sp>
        <p:nvSpPr>
          <p:cNvPr id="266" name="Generative AI…"/>
          <p:cNvSpPr txBox="1"/>
          <p:nvPr/>
        </p:nvSpPr>
        <p:spPr>
          <a:xfrm>
            <a:off x="7878089" y="3456339"/>
            <a:ext cx="8627822" cy="56959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1473199" indent="-1473199">
              <a:lnSpc>
                <a:spcPct val="80000"/>
              </a:lnSpc>
              <a:spcBef>
                <a:spcPts val="0"/>
              </a:spcBef>
              <a:buSzPct val="123000"/>
              <a:buChar char="•"/>
              <a:defRPr spc="-171" sz="8600">
                <a:solidFill>
                  <a:schemeClr val="accent3">
                    <a:hueOff val="-385756"/>
                    <a:satOff val="-32155"/>
                    <a:lumOff val="17967"/>
                  </a:schemeClr>
                </a:solidFill>
                <a:latin typeface="Helvetica Neue Medium"/>
                <a:ea typeface="Helvetica Neue Medium"/>
                <a:cs typeface="Helvetica Neue Medium"/>
                <a:sym typeface="Helvetica Neue Medium"/>
              </a:defRPr>
            </a:pPr>
            <a:r>
              <a:t>Generative AI</a:t>
            </a:r>
          </a:p>
          <a:p>
            <a:pPr marL="1473199" indent="-1473199">
              <a:lnSpc>
                <a:spcPct val="80000"/>
              </a:lnSpc>
              <a:spcBef>
                <a:spcPts val="0"/>
              </a:spcBef>
              <a:buSzPct val="123000"/>
              <a:buChar char="•"/>
              <a:defRPr spc="-171" sz="8600">
                <a:solidFill>
                  <a:schemeClr val="accent3">
                    <a:hueOff val="-385756"/>
                    <a:satOff val="-32155"/>
                    <a:lumOff val="17967"/>
                  </a:schemeClr>
                </a:solidFill>
                <a:latin typeface="Helvetica Neue Medium"/>
                <a:ea typeface="Helvetica Neue Medium"/>
                <a:cs typeface="Helvetica Neue Medium"/>
                <a:sym typeface="Helvetica Neue Medium"/>
              </a:defRPr>
            </a:pPr>
            <a:r>
              <a:t>Multimodal AI</a:t>
            </a:r>
          </a:p>
          <a:p>
            <a:pPr marL="1473199" indent="-1473199">
              <a:lnSpc>
                <a:spcPct val="80000"/>
              </a:lnSpc>
              <a:spcBef>
                <a:spcPts val="0"/>
              </a:spcBef>
              <a:buSzPct val="123000"/>
              <a:buChar char="•"/>
              <a:defRPr spc="-171" sz="8600">
                <a:solidFill>
                  <a:schemeClr val="accent3">
                    <a:hueOff val="-385756"/>
                    <a:satOff val="-32155"/>
                    <a:lumOff val="17967"/>
                  </a:schemeClr>
                </a:solidFill>
                <a:latin typeface="Helvetica Neue Medium"/>
                <a:ea typeface="Helvetica Neue Medium"/>
                <a:cs typeface="Helvetica Neue Medium"/>
                <a:sym typeface="Helvetica Neue Medium"/>
              </a:defRPr>
            </a:pPr>
            <a:r>
              <a:t>Agents</a:t>
            </a:r>
          </a:p>
          <a:p>
            <a:pPr marL="1473199" indent="-1473199">
              <a:lnSpc>
                <a:spcPct val="80000"/>
              </a:lnSpc>
              <a:spcBef>
                <a:spcPts val="0"/>
              </a:spcBef>
              <a:buSzPct val="123000"/>
              <a:buChar char="•"/>
              <a:defRPr spc="-171" strike="sngStrike" sz="8600">
                <a:latin typeface="Helvetica Neue Medium"/>
                <a:ea typeface="Helvetica Neue Medium"/>
                <a:cs typeface="Helvetica Neue Medium"/>
                <a:sym typeface="Helvetica Neue Medium"/>
              </a:defRPr>
            </a:pPr>
            <a:r>
              <a:t>Copilots</a:t>
            </a:r>
          </a:p>
          <a:p>
            <a:pPr marL="1473199" indent="-1473199">
              <a:lnSpc>
                <a:spcPct val="80000"/>
              </a:lnSpc>
              <a:spcBef>
                <a:spcPts val="0"/>
              </a:spcBef>
              <a:buSzPct val="123000"/>
              <a:buChar char="•"/>
              <a:defRPr spc="-171" strike="sngStrike" sz="8600">
                <a:latin typeface="Helvetica Neue Medium"/>
                <a:ea typeface="Helvetica Neue Medium"/>
                <a:cs typeface="Helvetica Neue Medium"/>
                <a:sym typeface="Helvetica Neue Medium"/>
              </a:defRPr>
            </a:pPr>
            <a:r>
              <a:t>Computer Use</a:t>
            </a:r>
          </a:p>
        </p:txBody>
      </p:sp>
      <p:sp>
        <p:nvSpPr>
          <p:cNvPr id="267" name="Simply too much to cover all five.  Suffice to say, AI is smoking most humans at writing code.…"/>
          <p:cNvSpPr txBox="1"/>
          <p:nvPr/>
        </p:nvSpPr>
        <p:spPr>
          <a:xfrm>
            <a:off x="3011198" y="9036618"/>
            <a:ext cx="18361603" cy="33430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80000"/>
              </a:lnSpc>
              <a:spcBef>
                <a:spcPts val="0"/>
              </a:spcBef>
              <a:defRPr spc="-119" sz="6000">
                <a:latin typeface="Helvetica Neue Medium"/>
                <a:ea typeface="Helvetica Neue Medium"/>
                <a:cs typeface="Helvetica Neue Medium"/>
                <a:sym typeface="Helvetica Neue Medium"/>
              </a:defRPr>
            </a:pPr>
            <a:r>
              <a:t>Simply too much to cover all five.  Suffice to say, AI is smoking most humans at writing code.  </a:t>
            </a:r>
          </a:p>
          <a:p>
            <a:pPr algn="ctr">
              <a:lnSpc>
                <a:spcPct val="80000"/>
              </a:lnSpc>
              <a:spcBef>
                <a:spcPts val="0"/>
              </a:spcBef>
              <a:defRPr spc="-119" sz="6000">
                <a:latin typeface="Helvetica Neue Medium"/>
                <a:ea typeface="Helvetica Neue Medium"/>
                <a:cs typeface="Helvetica Neue Medium"/>
                <a:sym typeface="Helvetica Neue Medium"/>
              </a:defRPr>
            </a:pPr>
          </a:p>
          <a:p>
            <a:pPr algn="ctr">
              <a:lnSpc>
                <a:spcPct val="80000"/>
              </a:lnSpc>
              <a:spcBef>
                <a:spcPts val="0"/>
              </a:spcBef>
              <a:defRPr spc="-70" sz="3500">
                <a:latin typeface="Helvetica Neue Medium"/>
                <a:ea typeface="Helvetica Neue Medium"/>
                <a:cs typeface="Helvetica Neue Medium"/>
                <a:sym typeface="Helvetica Neue Medium"/>
              </a:defRPr>
            </a:pPr>
            <a:r>
              <a:t>You can catch up here.  I’ll make slides for these and add them to this as an appendix.</a:t>
            </a:r>
          </a:p>
          <a:p>
            <a:pPr algn="ctr">
              <a:lnSpc>
                <a:spcPct val="80000"/>
              </a:lnSpc>
              <a:spcBef>
                <a:spcPts val="0"/>
              </a:spcBef>
              <a:defRPr spc="-70" sz="3500">
                <a:latin typeface="Helvetica Neue Medium"/>
                <a:ea typeface="Helvetica Neue Medium"/>
                <a:cs typeface="Helvetica Neue Medium"/>
                <a:sym typeface="Helvetica Neue Medium"/>
              </a:defRPr>
            </a:pPr>
            <a:r>
              <a:rPr u="sng">
                <a:hlinkClick r:id="rId2" invalidUrl="" action="" tgtFrame="" tooltip="" history="1" highlightClick="0" endSnd="0"/>
              </a:rPr>
              <a:t>https://ethanbholland.com/category/ai/agents-and-copilots/</a:t>
            </a:r>
            <a:r>
              <a:t> </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Trend One: Basic Generative AI…"/>
          <p:cNvSpPr txBox="1"/>
          <p:nvPr>
            <p:ph type="body" idx="1"/>
          </p:nvPr>
        </p:nvSpPr>
        <p:spPr>
          <a:xfrm>
            <a:off x="1206500" y="2269113"/>
            <a:ext cx="21971000" cy="9177774"/>
          </a:xfrm>
          <a:prstGeom prst="rect">
            <a:avLst/>
          </a:prstGeom>
        </p:spPr>
        <p:txBody>
          <a:bodyPr/>
          <a:lstStyle/>
          <a:p>
            <a:pPr defTabSz="1853137">
              <a:defRPr spc="-176" sz="8816"/>
            </a:pPr>
            <a:r>
              <a:t>Trend One: Basic </a:t>
            </a:r>
            <a:r>
              <a:rPr u="sng"/>
              <a:t>Generative</a:t>
            </a:r>
            <a:r>
              <a:t> AI</a:t>
            </a:r>
          </a:p>
          <a:p>
            <a:pPr defTabSz="1853137">
              <a:defRPr spc="-176" sz="8816"/>
            </a:pPr>
          </a:p>
          <a:p>
            <a:pPr defTabSz="1853137">
              <a:defRPr spc="-176" sz="8816"/>
            </a:pPr>
            <a:r>
              <a:t>Traditional Chat</a:t>
            </a:r>
          </a:p>
          <a:p>
            <a:pPr defTabSz="1853137">
              <a:defRPr spc="-176" sz="8816">
                <a:solidFill>
                  <a:srgbClr val="FFFB00"/>
                </a:solidFill>
              </a:defRPr>
            </a:pPr>
            <a:r>
              <a:t>Image generation</a:t>
            </a:r>
          </a:p>
          <a:p>
            <a:pPr defTabSz="1853137">
              <a:defRPr spc="-176" sz="8816">
                <a:solidFill>
                  <a:srgbClr val="FFFB00"/>
                </a:solidFill>
              </a:defRPr>
            </a:pPr>
            <a:r>
              <a:t>Video creation</a:t>
            </a:r>
          </a:p>
          <a:p>
            <a:pPr defTabSz="1853137">
              <a:defRPr spc="-176" sz="8816"/>
            </a:pPr>
          </a:p>
          <a:p>
            <a:pPr defTabSz="1853137">
              <a:defRPr i="1" spc="-176" sz="8816">
                <a:latin typeface="+mn-lt"/>
                <a:ea typeface="+mn-ea"/>
                <a:cs typeface="+mn-cs"/>
                <a:sym typeface="Helvetica Neue"/>
              </a:defRPr>
            </a:pPr>
            <a:r>
              <a:t>We skipped this last time…but a LOT has happened in six months.</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Imagery"/>
          <p:cNvSpPr txBox="1"/>
          <p:nvPr>
            <p:ph type="body" sz="half" idx="1"/>
          </p:nvPr>
        </p:nvSpPr>
        <p:spPr>
          <a:xfrm>
            <a:off x="-4994700" y="-159869"/>
            <a:ext cx="21971001" cy="3421333"/>
          </a:xfrm>
          <a:prstGeom prst="rect">
            <a:avLst/>
          </a:prstGeom>
        </p:spPr>
        <p:txBody>
          <a:bodyPr/>
          <a:lstStyle/>
          <a:p>
            <a:pPr/>
            <a:r>
              <a:t>Imagery</a:t>
            </a:r>
          </a:p>
        </p:txBody>
      </p:sp>
      <p:sp>
        <p:nvSpPr>
          <p:cNvPr id="272" name="March 28, 2025…"/>
          <p:cNvSpPr txBox="1"/>
          <p:nvPr/>
        </p:nvSpPr>
        <p:spPr>
          <a:xfrm>
            <a:off x="404616" y="4415106"/>
            <a:ext cx="12195118" cy="53661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 March 28, 2025</a:t>
            </a:r>
          </a:p>
          <a:p>
            <a:pPr lvl="1" marL="914400" indent="-317500" defTabSz="457200">
              <a:lnSpc>
                <a:spcPct val="100000"/>
              </a:lnSpc>
              <a:spcBef>
                <a:spcPts val="0"/>
              </a:spcBef>
              <a:buClr>
                <a:srgbClr val="1155CC"/>
              </a:buClr>
              <a:buSzPct val="123000"/>
              <a:buFont typeface="Arial"/>
              <a:buChar char="◦"/>
              <a:defRPr sz="4500">
                <a:solidFill>
                  <a:schemeClr val="accent4">
                    <a:hueOff val="475731"/>
                    <a:satOff val="-4338"/>
                    <a:lumOff val="10182"/>
                  </a:schemeClr>
                </a:solidFill>
                <a:latin typeface="Arial"/>
                <a:ea typeface="Arial"/>
                <a:cs typeface="Arial"/>
                <a:sym typeface="Arial"/>
              </a:defRPr>
            </a:pPr>
            <a:r>
              <a:t>ChatGPT Images goes viral</a:t>
            </a:r>
          </a:p>
          <a:p>
            <a:pPr lvl="2" marL="1371600" indent="-317500" defTabSz="457200">
              <a:lnSpc>
                <a:spcPct val="100000"/>
              </a:lnSpc>
              <a:spcBef>
                <a:spcPts val="0"/>
              </a:spcBef>
              <a:buClr>
                <a:srgbClr val="1155CC"/>
              </a:buClr>
              <a:buSzPct val="123000"/>
              <a:buFont typeface="Arial"/>
              <a:buChar char="▪"/>
              <a:defRPr sz="4500" u="sng">
                <a:latin typeface="Arial"/>
                <a:ea typeface="Arial"/>
                <a:cs typeface="Arial"/>
                <a:sym typeface="Arial"/>
              </a:defRPr>
            </a:pPr>
            <a:r>
              <a:rPr>
                <a:hlinkClick r:id="rId2" invalidUrl="" action="" tgtFrame="" tooltip="" history="1" highlightClick="0" endSnd="0"/>
              </a:rPr>
              <a:t>https://ethanbholland.com/2025/03/26/kicking-the-tires-on-gpt-4os-image-in-painting/</a:t>
            </a:r>
            <a:r>
              <a:rPr u="none"/>
              <a:t> (check it out later)</a:t>
            </a:r>
            <a:endParaRPr u="none"/>
          </a:p>
          <a:p>
            <a:pPr lvl="2" marL="1371600" indent="-317500" defTabSz="457200">
              <a:lnSpc>
                <a:spcPct val="100000"/>
              </a:lnSpc>
              <a:spcBef>
                <a:spcPts val="0"/>
              </a:spcBef>
              <a:buClr>
                <a:srgbClr val="1155CC"/>
              </a:buClr>
              <a:buSzPct val="123000"/>
              <a:buFont typeface="Arial"/>
              <a:buChar char="▪"/>
              <a:defRPr sz="4500" u="sng">
                <a:solidFill>
                  <a:schemeClr val="accent4">
                    <a:hueOff val="475731"/>
                    <a:satOff val="-4338"/>
                    <a:lumOff val="10182"/>
                  </a:schemeClr>
                </a:solidFill>
                <a:latin typeface="Arial"/>
                <a:ea typeface="Arial"/>
                <a:cs typeface="Arial"/>
                <a:sym typeface="Arial"/>
              </a:defRPr>
            </a:pPr>
            <a:r>
              <a:rPr u="none"/>
              <a:t>This is a photo of me and Swatch from Project Runway in Mood Fabrics in NYC</a:t>
            </a:r>
            <a:endParaRPr u="none"/>
          </a:p>
          <a:p>
            <a:pPr lvl="2" marL="1371600" indent="-317500" defTabSz="457200">
              <a:lnSpc>
                <a:spcPct val="100000"/>
              </a:lnSpc>
              <a:spcBef>
                <a:spcPts val="0"/>
              </a:spcBef>
              <a:buClr>
                <a:srgbClr val="1155CC"/>
              </a:buClr>
              <a:buSzPct val="123000"/>
              <a:buFont typeface="Arial"/>
              <a:buChar char="▪"/>
              <a:defRPr sz="4500" u="sng">
                <a:latin typeface="Arial"/>
                <a:ea typeface="Arial"/>
                <a:cs typeface="Arial"/>
                <a:sym typeface="Arial"/>
              </a:defRPr>
            </a:pPr>
            <a:r>
              <a:rPr u="none"/>
              <a:t>This is what GPT Image can do…</a:t>
            </a:r>
          </a:p>
        </p:txBody>
      </p:sp>
      <p:pic>
        <p:nvPicPr>
          <p:cNvPr id="273" name="pasted-movie.png" descr="pasted-movie.png"/>
          <p:cNvPicPr>
            <a:picLocks noChangeAspect="1"/>
          </p:cNvPicPr>
          <p:nvPr/>
        </p:nvPicPr>
        <p:blipFill>
          <a:blip r:embed="rId3">
            <a:extLst/>
          </a:blip>
          <a:stretch>
            <a:fillRect/>
          </a:stretch>
        </p:blipFill>
        <p:spPr>
          <a:xfrm>
            <a:off x="12759520" y="1002158"/>
            <a:ext cx="10160001" cy="12192001"/>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pasted-movie.png" descr="pasted-movie.png"/>
          <p:cNvPicPr>
            <a:picLocks noChangeAspect="1"/>
          </p:cNvPicPr>
          <p:nvPr/>
        </p:nvPicPr>
        <p:blipFill>
          <a:blip r:embed="rId2">
            <a:extLst/>
          </a:blip>
          <a:stretch>
            <a:fillRect/>
          </a:stretch>
        </p:blipFill>
        <p:spPr>
          <a:xfrm>
            <a:off x="1516426" y="837295"/>
            <a:ext cx="8027607" cy="12041410"/>
          </a:xfrm>
          <a:prstGeom prst="rect">
            <a:avLst/>
          </a:prstGeom>
          <a:ln w="12700">
            <a:miter lim="400000"/>
          </a:ln>
        </p:spPr>
      </p:pic>
      <p:pic>
        <p:nvPicPr>
          <p:cNvPr id="276" name="pasted-movie.png" descr="pasted-movie.png"/>
          <p:cNvPicPr>
            <a:picLocks noChangeAspect="1"/>
          </p:cNvPicPr>
          <p:nvPr/>
        </p:nvPicPr>
        <p:blipFill>
          <a:blip r:embed="rId3">
            <a:extLst/>
          </a:blip>
          <a:stretch>
            <a:fillRect/>
          </a:stretch>
        </p:blipFill>
        <p:spPr>
          <a:xfrm>
            <a:off x="14839967" y="837295"/>
            <a:ext cx="8027607" cy="12041410"/>
          </a:xfrm>
          <a:prstGeom prst="rect">
            <a:avLst/>
          </a:prstGeom>
          <a:ln w="12700">
            <a:miter lim="400000"/>
          </a:ln>
        </p:spPr>
      </p:pic>
      <p:sp>
        <p:nvSpPr>
          <p:cNvPr id="277" name="&lt;-South Park…"/>
          <p:cNvSpPr txBox="1"/>
          <p:nvPr/>
        </p:nvSpPr>
        <p:spPr>
          <a:xfrm>
            <a:off x="10320375" y="5553513"/>
            <a:ext cx="3743250" cy="20331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&lt;-South Park</a:t>
            </a:r>
          </a:p>
          <a:p>
            <a:pPr/>
            <a:r>
              <a:t>John Wick-&gt;</a:t>
            </a:r>
          </a:p>
        </p:txBody>
      </p:sp>
      <p:pic>
        <p:nvPicPr>
          <p:cNvPr id="278" name="pasted-movie.png" descr="pasted-movie.png"/>
          <p:cNvPicPr>
            <a:picLocks noChangeAspect="1"/>
          </p:cNvPicPr>
          <p:nvPr/>
        </p:nvPicPr>
        <p:blipFill>
          <a:blip r:embed="rId4">
            <a:extLst/>
          </a:blip>
          <a:stretch>
            <a:fillRect/>
          </a:stretch>
        </p:blipFill>
        <p:spPr>
          <a:xfrm>
            <a:off x="10098988" y="8148782"/>
            <a:ext cx="4186024" cy="5023229"/>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lt;-Rudolph…"/>
          <p:cNvSpPr txBox="1"/>
          <p:nvPr/>
        </p:nvSpPr>
        <p:spPr>
          <a:xfrm>
            <a:off x="9255904" y="3803889"/>
            <a:ext cx="3427477" cy="20331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&lt;-Rudolph</a:t>
            </a:r>
          </a:p>
          <a:p>
            <a:pPr/>
            <a:r>
              <a:t>Simpsons-&gt;</a:t>
            </a:r>
          </a:p>
        </p:txBody>
      </p:sp>
      <p:pic>
        <p:nvPicPr>
          <p:cNvPr id="281" name="pasted-movie.png" descr="pasted-movie.png"/>
          <p:cNvPicPr>
            <a:picLocks noChangeAspect="1"/>
          </p:cNvPicPr>
          <p:nvPr/>
        </p:nvPicPr>
        <p:blipFill>
          <a:blip r:embed="rId2">
            <a:extLst/>
          </a:blip>
          <a:stretch>
            <a:fillRect/>
          </a:stretch>
        </p:blipFill>
        <p:spPr>
          <a:xfrm>
            <a:off x="741276" y="837296"/>
            <a:ext cx="8027607" cy="12041408"/>
          </a:xfrm>
          <a:prstGeom prst="rect">
            <a:avLst/>
          </a:prstGeom>
          <a:ln w="12700">
            <a:miter lim="400000"/>
          </a:ln>
        </p:spPr>
      </p:pic>
      <p:pic>
        <p:nvPicPr>
          <p:cNvPr id="282" name="pasted-movie.png" descr="pasted-movie.png"/>
          <p:cNvPicPr>
            <a:picLocks noChangeAspect="1"/>
          </p:cNvPicPr>
          <p:nvPr/>
        </p:nvPicPr>
        <p:blipFill>
          <a:blip r:embed="rId3">
            <a:extLst/>
          </a:blip>
          <a:stretch>
            <a:fillRect/>
          </a:stretch>
        </p:blipFill>
        <p:spPr>
          <a:xfrm>
            <a:off x="13170402" y="1410656"/>
            <a:ext cx="10894689" cy="10894688"/>
          </a:xfrm>
          <a:prstGeom prst="rect">
            <a:avLst/>
          </a:prstGeom>
          <a:ln w="12700">
            <a:miter lim="400000"/>
          </a:ln>
        </p:spPr>
      </p:pic>
      <p:pic>
        <p:nvPicPr>
          <p:cNvPr id="283" name="pasted-movie.png" descr="pasted-movie.png"/>
          <p:cNvPicPr>
            <a:picLocks noChangeAspect="1"/>
          </p:cNvPicPr>
          <p:nvPr/>
        </p:nvPicPr>
        <p:blipFill>
          <a:blip r:embed="rId4">
            <a:extLst/>
          </a:blip>
          <a:stretch>
            <a:fillRect/>
          </a:stretch>
        </p:blipFill>
        <p:spPr>
          <a:xfrm>
            <a:off x="9066267" y="6743551"/>
            <a:ext cx="3806751" cy="4568101"/>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Yellow text time again……"/>
          <p:cNvSpPr txBox="1"/>
          <p:nvPr>
            <p:ph type="body" idx="1"/>
          </p:nvPr>
        </p:nvSpPr>
        <p:spPr>
          <a:xfrm>
            <a:off x="1206500" y="1542626"/>
            <a:ext cx="21971000" cy="10630748"/>
          </a:xfrm>
          <a:prstGeom prst="rect">
            <a:avLst/>
          </a:prstGeom>
        </p:spPr>
        <p:txBody>
          <a:bodyPr/>
          <a:lstStyle/>
          <a:p>
            <a:pPr defTabSz="1901904">
              <a:defRPr spc="-180" sz="9048"/>
            </a:pPr>
            <a:r>
              <a:t>Yellow text time again…</a:t>
            </a:r>
          </a:p>
          <a:p>
            <a:pPr defTabSz="1901904">
              <a:defRPr spc="-180" sz="9048"/>
            </a:pPr>
          </a:p>
          <a:p>
            <a:pPr defTabSz="1901904">
              <a:defRPr spc="-180" sz="9048"/>
            </a:pPr>
            <a:r>
              <a:t>TURN OFF YOUR BRAIN AND RELAX… FLOAT ALONG WITH ME.</a:t>
            </a:r>
          </a:p>
          <a:p>
            <a:pPr defTabSz="1901904">
              <a:defRPr spc="-180" sz="9048"/>
            </a:pPr>
          </a:p>
          <a:p>
            <a:pPr defTabSz="1901904">
              <a:defRPr spc="-180" sz="9048">
                <a:solidFill>
                  <a:schemeClr val="accent4">
                    <a:hueOff val="475731"/>
                    <a:satOff val="-4338"/>
                    <a:lumOff val="10182"/>
                  </a:schemeClr>
                </a:solidFill>
              </a:defRPr>
            </a:pPr>
            <a:r>
              <a:t>HERE’S WHAT’S HAPPENED WITH IMAGERY SINCE FEBRUARY</a:t>
            </a:r>
          </a:p>
          <a:p>
            <a:pPr defTabSz="1901904">
              <a:defRPr spc="-180" sz="9048"/>
            </a:pP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April 4, 2025…"/>
          <p:cNvSpPr txBox="1"/>
          <p:nvPr/>
        </p:nvSpPr>
        <p:spPr>
          <a:xfrm>
            <a:off x="692528" y="593132"/>
            <a:ext cx="22113058" cy="125297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Clr>
                <a:srgbClr val="1155CC"/>
              </a:buClr>
              <a:buSzPct val="123000"/>
              <a:buFont typeface="Arial"/>
              <a:buChar char="•"/>
              <a:defRPr sz="4300">
                <a:latin typeface="Arial"/>
                <a:ea typeface="Arial"/>
                <a:cs typeface="Arial"/>
                <a:sym typeface="Arial"/>
              </a:defRPr>
            </a:pPr>
            <a:r>
              <a:t>April 4, 2025</a:t>
            </a:r>
          </a:p>
          <a:p>
            <a:pPr lvl="1" marL="914400" indent="-317500" defTabSz="457200">
              <a:lnSpc>
                <a:spcPct val="100000"/>
              </a:lnSpc>
              <a:spcBef>
                <a:spcPts val="0"/>
              </a:spcBef>
              <a:buClr>
                <a:srgbClr val="1155CC"/>
              </a:buClr>
              <a:buSzPct val="123000"/>
              <a:buFont typeface="Arial"/>
              <a:buChar char="◦"/>
              <a:defRPr sz="4300">
                <a:solidFill>
                  <a:schemeClr val="accent4">
                    <a:hueOff val="475731"/>
                    <a:satOff val="-4338"/>
                    <a:lumOff val="10182"/>
                  </a:schemeClr>
                </a:solidFill>
                <a:latin typeface="Arial"/>
                <a:ea typeface="Arial"/>
                <a:cs typeface="Arial"/>
                <a:sym typeface="Arial"/>
              </a:defRPr>
            </a:pPr>
            <a:r>
              <a:t>Retailer H&amp;M created digital twins of 30 of its fashion models.</a:t>
            </a:r>
          </a:p>
          <a:p>
            <a:pPr lvl="1" marL="914400" indent="-317500" defTabSz="457200">
              <a:lnSpc>
                <a:spcPct val="100000"/>
              </a:lnSpc>
              <a:spcBef>
                <a:spcPts val="0"/>
              </a:spcBef>
              <a:buClr>
                <a:srgbClr val="1155CC"/>
              </a:buClr>
              <a:buSzPct val="123000"/>
              <a:buFont typeface="Arial"/>
              <a:buChar char="◦"/>
              <a:defRPr sz="4300">
                <a:latin typeface="Arial"/>
                <a:ea typeface="Arial"/>
                <a:cs typeface="Arial"/>
                <a:sym typeface="Arial"/>
              </a:defRPr>
            </a:pPr>
            <a:r>
              <a:rPr>
                <a:solidFill>
                  <a:schemeClr val="accent4">
                    <a:hueOff val="475731"/>
                    <a:satOff val="-4338"/>
                    <a:lumOff val="10182"/>
                  </a:schemeClr>
                </a:solidFill>
              </a:rPr>
              <a:t>ChatGPT gained 1 million users in a single hour</a:t>
            </a:r>
            <a:r>
              <a:t> </a:t>
            </a:r>
          </a:p>
          <a:p>
            <a:pPr lvl="1" marL="914400" indent="-317500" defTabSz="457200">
              <a:lnSpc>
                <a:spcPct val="100000"/>
              </a:lnSpc>
              <a:spcBef>
                <a:spcPts val="0"/>
              </a:spcBef>
              <a:buClr>
                <a:srgbClr val="1155CC"/>
              </a:buClr>
              <a:buSzPct val="123000"/>
              <a:buFont typeface="Arial"/>
              <a:buChar char="◦"/>
              <a:defRPr sz="4300">
                <a:latin typeface="Arial"/>
                <a:ea typeface="Arial"/>
                <a:cs typeface="Arial"/>
                <a:sym typeface="Arial"/>
              </a:defRPr>
            </a:pPr>
            <a:r>
              <a:rPr>
                <a:solidFill>
                  <a:schemeClr val="accent4">
                    <a:hueOff val="475731"/>
                    <a:satOff val="-4338"/>
                    <a:lumOff val="10182"/>
                  </a:schemeClr>
                </a:solidFill>
              </a:rPr>
              <a:t>In the first week alone the tool was used to create 700 million images.</a:t>
            </a:r>
            <a:endParaRPr>
              <a:solidFill>
                <a:schemeClr val="accent4">
                  <a:hueOff val="475731"/>
                  <a:satOff val="-4338"/>
                  <a:lumOff val="10182"/>
                </a:schemeClr>
              </a:solidFill>
            </a:endParaRPr>
          </a:p>
          <a:p>
            <a:pPr marL="457200" indent="-317500" defTabSz="457200">
              <a:lnSpc>
                <a:spcPct val="100000"/>
              </a:lnSpc>
              <a:spcBef>
                <a:spcPts val="0"/>
              </a:spcBef>
              <a:buClr>
                <a:srgbClr val="1155CC"/>
              </a:buClr>
              <a:buSzPct val="123000"/>
              <a:buFont typeface="Arial"/>
              <a:buChar char="•"/>
              <a:defRPr sz="4300">
                <a:latin typeface="Arial"/>
                <a:ea typeface="Arial"/>
                <a:cs typeface="Arial"/>
                <a:sym typeface="Arial"/>
              </a:defRPr>
            </a:pPr>
            <a:r>
              <a:t>June 6, 2025</a:t>
            </a:r>
          </a:p>
          <a:p>
            <a:pPr lvl="1" marL="914400" indent="-317500" defTabSz="457200">
              <a:lnSpc>
                <a:spcPct val="100000"/>
              </a:lnSpc>
              <a:spcBef>
                <a:spcPts val="0"/>
              </a:spcBef>
              <a:buClr>
                <a:srgbClr val="1155CC"/>
              </a:buClr>
              <a:buSzPct val="123000"/>
              <a:buFont typeface="Arial"/>
              <a:buChar char="◦"/>
              <a:defRPr sz="4300">
                <a:latin typeface="Arial"/>
                <a:ea typeface="Arial"/>
                <a:cs typeface="Arial"/>
                <a:sym typeface="Arial"/>
              </a:defRPr>
            </a:pPr>
            <a:r>
              <a:rPr>
                <a:solidFill>
                  <a:schemeClr val="accent4">
                    <a:hueOff val="475731"/>
                    <a:satOff val="-4338"/>
                    <a:lumOff val="10182"/>
                  </a:schemeClr>
                </a:solidFill>
              </a:rPr>
              <a:t>OpenAI’s GPT-image-1 is officially the first place champ</a:t>
            </a:r>
            <a:r>
              <a:t> in the text-to-image arena leaderboard.</a:t>
            </a:r>
          </a:p>
          <a:p>
            <a:pPr marL="457200" indent="-317500" defTabSz="457200">
              <a:lnSpc>
                <a:spcPct val="100000"/>
              </a:lnSpc>
              <a:spcBef>
                <a:spcPts val="0"/>
              </a:spcBef>
              <a:buSzPct val="123000"/>
              <a:buFont typeface="Arial"/>
              <a:buChar char="•"/>
              <a:defRPr sz="4300">
                <a:latin typeface="Arial"/>
                <a:ea typeface="Arial"/>
                <a:cs typeface="Arial"/>
                <a:sym typeface="Arial"/>
              </a:defRPr>
            </a:pPr>
            <a:r>
              <a:t>June 27, 2025</a:t>
            </a:r>
          </a:p>
          <a:p>
            <a:pPr lvl="1" marL="914400" indent="-317500" defTabSz="457200">
              <a:lnSpc>
                <a:spcPct val="100000"/>
              </a:lnSpc>
              <a:spcBef>
                <a:spcPts val="0"/>
              </a:spcBef>
              <a:buSzPct val="123000"/>
              <a:buFont typeface="Arial"/>
              <a:buChar char="◦"/>
              <a:defRPr sz="4300">
                <a:latin typeface="Arial"/>
                <a:ea typeface="Arial"/>
                <a:cs typeface="Arial"/>
                <a:sym typeface="Arial"/>
              </a:defRPr>
            </a:pPr>
            <a:r>
              <a:t>Black Forest Labs launched an image editing model that can change specific elements of an image without rendering it again from scratch. This is a completely open model that can run locally on consumer hardware.</a:t>
            </a:r>
          </a:p>
          <a:p>
            <a:pPr marL="457200" indent="-317500" defTabSz="457200">
              <a:lnSpc>
                <a:spcPct val="100000"/>
              </a:lnSpc>
              <a:spcBef>
                <a:spcPts val="0"/>
              </a:spcBef>
              <a:buSzPct val="123000"/>
              <a:buFont typeface="Arial"/>
              <a:buChar char="•"/>
              <a:defRPr sz="4300">
                <a:latin typeface="Arial"/>
                <a:ea typeface="Arial"/>
                <a:cs typeface="Arial"/>
                <a:sym typeface="Arial"/>
              </a:defRPr>
            </a:pPr>
            <a:r>
              <a:t>July 25, 2025</a:t>
            </a:r>
          </a:p>
          <a:p>
            <a:pPr lvl="1" marL="914400" indent="-317500" defTabSz="457200">
              <a:lnSpc>
                <a:spcPct val="100000"/>
              </a:lnSpc>
              <a:spcBef>
                <a:spcPts val="0"/>
              </a:spcBef>
              <a:buSzPct val="123000"/>
              <a:buFont typeface="Arial"/>
              <a:buChar char="◦"/>
              <a:defRPr sz="4300">
                <a:solidFill>
                  <a:schemeClr val="accent4">
                    <a:hueOff val="475731"/>
                    <a:satOff val="-4338"/>
                    <a:lumOff val="10182"/>
                  </a:schemeClr>
                </a:solidFill>
                <a:latin typeface="Arial"/>
                <a:ea typeface="Arial"/>
                <a:cs typeface="Arial"/>
                <a:sym typeface="Arial"/>
              </a:defRPr>
            </a:pPr>
            <a:r>
              <a:t>Google has grabbed the top position in the image generation model battles with the release of Imagen 4.</a:t>
            </a:r>
          </a:p>
          <a:p>
            <a:pPr marL="457200" indent="-317500" defTabSz="457200">
              <a:lnSpc>
                <a:spcPct val="100000"/>
              </a:lnSpc>
              <a:spcBef>
                <a:spcPts val="0"/>
              </a:spcBef>
              <a:buSzPct val="123000"/>
              <a:buFont typeface="Arial"/>
              <a:buChar char="•"/>
              <a:defRPr sz="4300">
                <a:latin typeface="Arial"/>
                <a:ea typeface="Arial"/>
                <a:cs typeface="Arial"/>
                <a:sym typeface="Arial"/>
              </a:defRPr>
            </a:pPr>
            <a:r>
              <a:t>August 2, 2025</a:t>
            </a:r>
          </a:p>
          <a:p>
            <a:pPr lvl="1" marL="914400" indent="-317500" defTabSz="457200">
              <a:lnSpc>
                <a:spcPct val="100000"/>
              </a:lnSpc>
              <a:spcBef>
                <a:spcPts val="0"/>
              </a:spcBef>
              <a:buSzPct val="123000"/>
              <a:buFont typeface="Arial"/>
              <a:buChar char="◦"/>
              <a:defRPr sz="4300">
                <a:latin typeface="Arial"/>
                <a:ea typeface="Arial"/>
                <a:cs typeface="Arial"/>
                <a:sym typeface="Arial"/>
              </a:defRPr>
            </a:pPr>
            <a:r>
              <a:t>Fashion retailer </a:t>
            </a:r>
            <a:r>
              <a:rPr>
                <a:solidFill>
                  <a:schemeClr val="accent4">
                    <a:hueOff val="475731"/>
                    <a:satOff val="-4338"/>
                    <a:lumOff val="10182"/>
                  </a:schemeClr>
                </a:solidFill>
              </a:rPr>
              <a:t>Guess made headlines with an AI model in Vogue</a:t>
            </a:r>
            <a:r>
              <a:t>. The real story is that</a:t>
            </a:r>
            <a:r>
              <a:rPr>
                <a:solidFill>
                  <a:schemeClr val="accent4">
                    <a:hueOff val="475731"/>
                    <a:satOff val="-4338"/>
                    <a:lumOff val="10182"/>
                  </a:schemeClr>
                </a:solidFill>
              </a:rPr>
              <a:t> the consultant who made the imagery charged six figures!</a:t>
            </a:r>
            <a:r>
              <a:t>  Flux LoRA could save Guess $99,950 for the same result.</a:t>
            </a:r>
          </a:p>
          <a:p>
            <a:pPr lvl="1" marL="914400" indent="-317500" defTabSz="457200">
              <a:lnSpc>
                <a:spcPct val="100000"/>
              </a:lnSpc>
              <a:spcBef>
                <a:spcPts val="0"/>
              </a:spcBef>
              <a:buSzPct val="123000"/>
              <a:buFont typeface="Arial"/>
              <a:buChar char="◦"/>
              <a:defRPr sz="4300">
                <a:solidFill>
                  <a:schemeClr val="accent4">
                    <a:hueOff val="475731"/>
                    <a:satOff val="-4338"/>
                    <a:lumOff val="10182"/>
                  </a:schemeClr>
                </a:solidFill>
                <a:latin typeface="Arial"/>
                <a:ea typeface="Arial"/>
                <a:cs typeface="Arial"/>
                <a:sym typeface="Arial"/>
              </a:defRPr>
            </a:pPr>
            <a:r>
              <a:t>Ideogram launched consistent character generation this week (lucky timing Guess consultants!)</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Video"/>
          <p:cNvSpPr txBox="1"/>
          <p:nvPr>
            <p:ph type="body" sz="half" idx="1"/>
          </p:nvPr>
        </p:nvSpPr>
        <p:spPr>
          <a:xfrm>
            <a:off x="1206500" y="-647106"/>
            <a:ext cx="21971000" cy="3421333"/>
          </a:xfrm>
          <a:prstGeom prst="rect">
            <a:avLst/>
          </a:prstGeom>
        </p:spPr>
        <p:txBody>
          <a:bodyPr/>
          <a:lstStyle/>
          <a:p>
            <a:pPr/>
            <a:r>
              <a:t>Video</a:t>
            </a:r>
          </a:p>
        </p:txBody>
      </p:sp>
      <p:sp>
        <p:nvSpPr>
          <p:cNvPr id="290" name="May 23, 2025…"/>
          <p:cNvSpPr txBox="1"/>
          <p:nvPr/>
        </p:nvSpPr>
        <p:spPr>
          <a:xfrm>
            <a:off x="1135471" y="1446552"/>
            <a:ext cx="22113058" cy="20641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May 23, 2025</a:t>
            </a:r>
          </a:p>
          <a:p>
            <a:pPr lvl="1" marL="9144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Google launched a text-to-video generation model </a:t>
            </a:r>
            <a:r>
              <a:t>called Veo that went viral for surrealist existentialism</a:t>
            </a:r>
          </a:p>
        </p:txBody>
      </p:sp>
      <p:pic>
        <p:nvPicPr>
          <p:cNvPr id="291" name="Prompt Theory (Made with Veo 3) - AI-generated characters refuse to believe they were AI-generated" descr="Prompt Theory (Made with Veo 3) - AI-generated characters refuse to believe they were AI-generated"/>
          <p:cNvPicPr>
            <a:picLocks noChangeAspect="0"/>
          </p:cNvPicPr>
          <p:nvPr>
            <a:videoFile xmlns:mc="http://schemas.openxmlformats.org/markup-compatibility/2006" xmlns:aiw="http://developer.apple.com/namespaces/iwork" r:link="rId2" mc:Ignorable="aiw" aiw:title="Prompt Theory (Made with Veo 3) - AI-generated characters refuse to believe they were AI-generated" aiw:author="Hashem Al-Ghaili"/>
          </p:nvPr>
        </p:nvPicPr>
        <p:blipFill>
          <a:blip r:embed="rId3">
            <a:extLst/>
          </a:blip>
          <a:stretch>
            <a:fillRect/>
          </a:stretch>
        </p:blipFill>
        <p:spPr>
          <a:xfrm>
            <a:off x="2770520" y="3498734"/>
            <a:ext cx="18842960" cy="10599167"/>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29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291"/>
                </p:tgtEl>
              </p:cMediaNode>
            </p:video>
            <p:seq concurrent="1" prevAc="none" nextAc="seek">
              <p:cTn id="8" evtFilter="cancelBubble" nodeType="interactiveSeq" restart="whenNotActive" fill="hold">
                <p:stCondLst>
                  <p:cond delay="0" evt="onClick">
                    <p:tgtEl>
                      <p:spTgt spid="291"/>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91"/>
                                        </p:tgtEl>
                                      </p:cBhvr>
                                    </p:cmd>
                                  </p:childTnLst>
                                </p:cTn>
                              </p:par>
                            </p:childTnLst>
                          </p:cTn>
                        </p:par>
                      </p:childTnLst>
                    </p:cTn>
                  </p:par>
                </p:childTnLst>
              </p:cTn>
              <p:nextCondLst>
                <p:cond delay="0" evt="onClick">
                  <p:tgtEl>
                    <p:spTgt spid="29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About me…"/>
          <p:cNvSpPr txBox="1"/>
          <p:nvPr>
            <p:ph type="body" sz="half" idx="1"/>
          </p:nvPr>
        </p:nvSpPr>
        <p:spPr>
          <a:prstGeom prst="rect">
            <a:avLst/>
          </a:prstGeom>
        </p:spPr>
        <p:txBody>
          <a:bodyPr/>
          <a:lstStyle/>
          <a:p>
            <a:pPr/>
            <a:r>
              <a:t>About me </a:t>
            </a:r>
          </a:p>
          <a:p>
            <a:pPr/>
            <a:r>
              <a:t>(abbreviated for new audience)</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3" name="cutting a glass apple #asmr #ai #veo3" descr="cutting a glass apple #asmr #ai #veo3"/>
          <p:cNvPicPr>
            <a:picLocks noChangeAspect="0"/>
          </p:cNvPicPr>
          <p:nvPr>
            <a:videoFile xmlns:mc="http://schemas.openxmlformats.org/markup-compatibility/2006" xmlns:aiw="http://developer.apple.com/namespaces/iwork" r:link="rId2" mc:Ignorable="aiw" aiw:title="cutting a glass apple #asmr #ai #veo3" aiw:author="A Broke Producer Experimenting with AI "/>
          </p:nvPr>
        </p:nvPicPr>
        <p:blipFill>
          <a:blip r:embed="rId3">
            <a:extLst/>
          </a:blip>
          <a:stretch>
            <a:fillRect/>
          </a:stretch>
        </p:blipFill>
        <p:spPr>
          <a:xfrm>
            <a:off x="-7978535" y="-2869891"/>
            <a:ext cx="40341070" cy="22691853"/>
          </a:xfrm>
          <a:prstGeom prst="rect">
            <a:avLst/>
          </a:prstGeom>
        </p:spPr>
      </p:pic>
      <p:sp>
        <p:nvSpPr>
          <p:cNvPr id="294" name="And ASMR videos of knives cutting frozen glass fruits (But first… we meme)"/>
          <p:cNvSpPr txBox="1"/>
          <p:nvPr/>
        </p:nvSpPr>
        <p:spPr>
          <a:xfrm>
            <a:off x="1135471" y="572240"/>
            <a:ext cx="22113058" cy="14037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4500">
                <a:latin typeface="Arial"/>
                <a:ea typeface="Arial"/>
                <a:cs typeface="Arial"/>
                <a:sym typeface="Arial"/>
              </a:defRPr>
            </a:lvl1pPr>
          </a:lstStyle>
          <a:p>
            <a:pPr/>
            <a:r>
              <a:t>And ASMR videos of knives cutting frozen glass fruits (But first… we meme)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29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293"/>
                </p:tgtEl>
              </p:cMediaNode>
            </p:video>
            <p:seq concurrent="1" prevAc="none" nextAc="seek">
              <p:cTn id="8" evtFilter="cancelBubble" nodeType="interactiveSeq" restart="whenNotActive" fill="hold">
                <p:stCondLst>
                  <p:cond delay="0" evt="onClick">
                    <p:tgtEl>
                      <p:spTgt spid="293"/>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93"/>
                                        </p:tgtEl>
                                      </p:cBhvr>
                                    </p:cmd>
                                  </p:childTnLst>
                                </p:cTn>
                              </p:par>
                            </p:childTnLst>
                          </p:cTn>
                        </p:par>
                      </p:childTnLst>
                    </p:cTn>
                  </p:par>
                </p:childTnLst>
              </p:cTn>
              <p:nextCondLst>
                <p:cond delay="0" evt="onClick">
                  <p:tgtEl>
                    <p:spTgt spid="293"/>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June 6, 2025 - SERIOUS NOTE RE “DISPOSABLE VIDEO” AND EASE…"/>
          <p:cNvSpPr txBox="1"/>
          <p:nvPr/>
        </p:nvSpPr>
        <p:spPr>
          <a:xfrm>
            <a:off x="1135471" y="2523948"/>
            <a:ext cx="22113058" cy="86681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June 6, 2025 - </a:t>
            </a:r>
            <a:r>
              <a:rPr>
                <a:solidFill>
                  <a:schemeClr val="accent4">
                    <a:hueOff val="475731"/>
                    <a:satOff val="-4338"/>
                    <a:lumOff val="10182"/>
                  </a:schemeClr>
                </a:solidFill>
              </a:rPr>
              <a:t>SERIOUS NOTE RE “DISPOSABLE VIDEO” AND EASE</a:t>
            </a:r>
            <a:endParaRPr>
              <a:solidFill>
                <a:schemeClr val="accent4">
                  <a:hueOff val="475731"/>
                  <a:satOff val="-4338"/>
                  <a:lumOff val="10182"/>
                </a:schemeClr>
              </a:solidFill>
            </a:endParaRP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Andrej Karpathy, one of the leading minds in artificial intelligence, made the point that </a:t>
            </a:r>
            <a:r>
              <a:rPr>
                <a:solidFill>
                  <a:schemeClr val="accent3">
                    <a:hueOff val="-385756"/>
                    <a:satOff val="-32155"/>
                    <a:lumOff val="17967"/>
                  </a:schemeClr>
                </a:solidFill>
              </a:rPr>
              <a:t>video is now so easy to create that people can start using gradient descent tricks to maximize engagement </a:t>
            </a:r>
            <a:r>
              <a:t>or other metrics. </a:t>
            </a:r>
            <a:r>
              <a:rPr>
                <a:solidFill>
                  <a:schemeClr val="accent4">
                    <a:hueOff val="475731"/>
                    <a:satOff val="-4338"/>
                    <a:lumOff val="10182"/>
                  </a:schemeClr>
                </a:solidFill>
              </a:rPr>
              <a:t>We might end up with even more addictive content than our current social media platform algorithms deliver.</a:t>
            </a:r>
            <a:endParaRPr>
              <a:solidFill>
                <a:schemeClr val="accent4">
                  <a:hueOff val="475731"/>
                  <a:satOff val="-4338"/>
                  <a:lumOff val="10182"/>
                </a:schemeClr>
              </a:solidFill>
            </a:endParaRP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Think of SEO…  now think of personal videos to hit every single type of person…  </a:t>
            </a:r>
          </a:p>
          <a:p>
            <a:pPr lvl="2" marL="1371600" indent="-317500" defTabSz="457200">
              <a:lnSpc>
                <a:spcPct val="100000"/>
              </a:lnSpc>
              <a:spcBef>
                <a:spcPts val="0"/>
              </a:spcBef>
              <a:buSzPct val="123000"/>
              <a:buFont typeface="Arial"/>
              <a:buChar char="▪"/>
              <a:defRPr sz="4500">
                <a:solidFill>
                  <a:schemeClr val="accent3">
                    <a:hueOff val="-385756"/>
                    <a:satOff val="-32155"/>
                    <a:lumOff val="17967"/>
                  </a:schemeClr>
                </a:solidFill>
                <a:latin typeface="Arial"/>
                <a:ea typeface="Arial"/>
                <a:cs typeface="Arial"/>
                <a:sym typeface="Arial"/>
              </a:defRPr>
            </a:pPr>
            <a:r>
              <a:t>Not just a video of how to make salsa…</a:t>
            </a:r>
          </a:p>
          <a:p>
            <a:pPr lvl="3" marL="1828800" indent="-317500" defTabSz="457200">
              <a:lnSpc>
                <a:spcPct val="100000"/>
              </a:lnSpc>
              <a:spcBef>
                <a:spcPts val="0"/>
              </a:spcBef>
              <a:buSzPct val="123000"/>
              <a:buFont typeface="Arial"/>
              <a:buChar char="▪"/>
              <a:defRPr sz="4500">
                <a:solidFill>
                  <a:schemeClr val="accent3">
                    <a:hueOff val="-385756"/>
                    <a:satOff val="-32155"/>
                    <a:lumOff val="17967"/>
                  </a:schemeClr>
                </a:solidFill>
                <a:latin typeface="Arial"/>
                <a:ea typeface="Arial"/>
                <a:cs typeface="Arial"/>
                <a:sym typeface="Arial"/>
              </a:defRPr>
            </a:pPr>
            <a:r>
              <a:t>Every ethnicity making salsa…</a:t>
            </a:r>
          </a:p>
          <a:p>
            <a:pPr lvl="3" marL="1828800" indent="-317500" defTabSz="457200">
              <a:lnSpc>
                <a:spcPct val="100000"/>
              </a:lnSpc>
              <a:spcBef>
                <a:spcPts val="0"/>
              </a:spcBef>
              <a:buSzPct val="123000"/>
              <a:buFont typeface="Arial"/>
              <a:buChar char="▪"/>
              <a:defRPr sz="4500">
                <a:solidFill>
                  <a:schemeClr val="accent3">
                    <a:hueOff val="-385756"/>
                    <a:satOff val="-32155"/>
                    <a:lumOff val="17967"/>
                  </a:schemeClr>
                </a:solidFill>
                <a:latin typeface="Arial"/>
                <a:ea typeface="Arial"/>
                <a:cs typeface="Arial"/>
                <a:sym typeface="Arial"/>
              </a:defRPr>
            </a:pPr>
            <a:r>
              <a:t>Every language making salsa…</a:t>
            </a:r>
          </a:p>
          <a:p>
            <a:pPr lvl="3" marL="1828800" indent="-317500" defTabSz="457200">
              <a:lnSpc>
                <a:spcPct val="100000"/>
              </a:lnSpc>
              <a:spcBef>
                <a:spcPts val="0"/>
              </a:spcBef>
              <a:buSzPct val="123000"/>
              <a:buFont typeface="Arial"/>
              <a:buChar char="▪"/>
              <a:defRPr sz="4500">
                <a:solidFill>
                  <a:schemeClr val="accent3">
                    <a:hueOff val="-385756"/>
                    <a:satOff val="-32155"/>
                    <a:lumOff val="17967"/>
                  </a:schemeClr>
                </a:solidFill>
                <a:latin typeface="Arial"/>
                <a:ea typeface="Arial"/>
                <a:cs typeface="Arial"/>
                <a:sym typeface="Arial"/>
              </a:defRPr>
            </a:pPr>
            <a:r>
              <a:t>Every location making salsa (beach in the window, farm in the window)</a:t>
            </a:r>
          </a:p>
          <a:p>
            <a:pPr lvl="3" marL="1828800" indent="-317500" defTabSz="457200">
              <a:lnSpc>
                <a:spcPct val="100000"/>
              </a:lnSpc>
              <a:spcBef>
                <a:spcPts val="0"/>
              </a:spcBef>
              <a:buSzPct val="123000"/>
              <a:buFont typeface="Arial"/>
              <a:buChar char="▪"/>
              <a:defRPr sz="4500">
                <a:solidFill>
                  <a:schemeClr val="accent3">
                    <a:hueOff val="-385756"/>
                    <a:satOff val="-32155"/>
                    <a:lumOff val="17967"/>
                  </a:schemeClr>
                </a:solidFill>
                <a:latin typeface="Arial"/>
                <a:ea typeface="Arial"/>
                <a:cs typeface="Arial"/>
                <a:sym typeface="Arial"/>
              </a:defRPr>
            </a:pPr>
            <a:r>
              <a:t>Every type of kitchen (wooden, steel, marble, travertine, modern, rustic)</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AI video generation company Runway partnered with AMC networks for video production. </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July 18, 2025…"/>
          <p:cNvSpPr txBox="1"/>
          <p:nvPr/>
        </p:nvSpPr>
        <p:spPr>
          <a:xfrm>
            <a:off x="1135471" y="887136"/>
            <a:ext cx="22113058" cy="20641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57200" indent="-317500" defTabSz="457200">
              <a:lnSpc>
                <a:spcPct val="100000"/>
              </a:lnSpc>
              <a:spcBef>
                <a:spcPts val="0"/>
              </a:spcBef>
              <a:buSzPct val="123000"/>
              <a:buFont typeface="Arial"/>
              <a:buChar char="•"/>
              <a:defRPr sz="4500">
                <a:latin typeface="Arial"/>
                <a:ea typeface="Arial"/>
                <a:cs typeface="Arial"/>
                <a:sym typeface="Arial"/>
              </a:defRPr>
            </a:lvl1pPr>
            <a:lvl2pPr marL="914400" indent="-317500" defTabSz="457200">
              <a:lnSpc>
                <a:spcPct val="100000"/>
              </a:lnSpc>
              <a:spcBef>
                <a:spcPts val="0"/>
              </a:spcBef>
              <a:buSzPct val="123000"/>
              <a:buFont typeface="Arial"/>
              <a:buChar char="◦"/>
              <a:defRPr sz="4500">
                <a:latin typeface="Arial"/>
                <a:ea typeface="Arial"/>
                <a:cs typeface="Arial"/>
                <a:sym typeface="Arial"/>
              </a:defRPr>
            </a:lvl2pPr>
          </a:lstStyle>
          <a:p>
            <a:pPr/>
            <a:r>
              <a:t>July 18, 2025</a:t>
            </a:r>
          </a:p>
          <a:p>
            <a:pPr lvl="1"/>
            <a:r>
              <a:t>Runway launched a video motion capture feature that doesn’t need greenscreens and can map any motion to animate an image (nothing is real in this video)</a:t>
            </a:r>
          </a:p>
        </p:txBody>
      </p:sp>
      <p:pic>
        <p:nvPicPr>
          <p:cNvPr id="299" name="NEW Runway ACT-TWO AI Lets You Transfer Gestures &amp; Dialogue From a Video to Anything Else" descr="NEW Runway ACT-TWO AI Lets You Transfer Gestures &amp; Dialogue From a Video to Anything Else"/>
          <p:cNvPicPr>
            <a:picLocks noChangeAspect="0"/>
          </p:cNvPicPr>
          <p:nvPr>
            <a:videoFile xmlns:mc="http://schemas.openxmlformats.org/markup-compatibility/2006" xmlns:aiw="http://developer.apple.com/namespaces/iwork" r:link="rId2" mc:Ignorable="aiw" aiw:title="NEW Runway ACT-TWO AI Lets You Transfer Gestures &amp; Dialogue From a Video to Anything Else" aiw:author="Creative Pad Media"/>
          </p:nvPr>
        </p:nvPicPr>
        <p:blipFill>
          <a:blip r:embed="rId3">
            <a:extLst/>
          </a:blip>
          <a:stretch>
            <a:fillRect/>
          </a:stretch>
        </p:blipFill>
        <p:spPr>
          <a:xfrm>
            <a:off x="4064000" y="3655662"/>
            <a:ext cx="16256000" cy="9144001"/>
          </a:xfrm>
          <a:prstGeom prst="rect">
            <a:avLst/>
          </a:prstGeom>
        </p:spPr>
      </p:pic>
      <p:sp>
        <p:nvSpPr>
          <p:cNvPr id="300" name="python3 eml-to-text.py"/>
          <p:cNvSpPr txBox="1"/>
          <p:nvPr/>
        </p:nvSpPr>
        <p:spPr>
          <a:xfrm>
            <a:off x="11297195" y="6711259"/>
            <a:ext cx="1789610" cy="2865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100000"/>
              </a:lnSpc>
              <a:spcBef>
                <a:spcPts val="0"/>
              </a:spcBef>
              <a:defRPr sz="1333" u="sng">
                <a:solidFill>
                  <a:srgbClr val="0000EE"/>
                </a:solidFill>
                <a:latin typeface="Arial"/>
                <a:ea typeface="Arial"/>
                <a:cs typeface="Arial"/>
                <a:sym typeface="Arial"/>
              </a:defRPr>
            </a:pPr>
            <a:r>
              <a:rPr u="none">
                <a:solidFill>
                  <a:srgbClr val="000000"/>
                </a:solidFill>
              </a:rPr>
              <a:t>python3 </a:t>
            </a:r>
            <a:r>
              <a:rPr>
                <a:hlinkClick r:id="rId4" invalidUrl="" action="" tgtFrame="" tooltip="" history="1" highlightClick="0" endSnd="0"/>
              </a:rPr>
              <a:t>eml-to-text.py</a:t>
            </a:r>
          </a:p>
        </p:txBody>
      </p:sp>
      <p:sp>
        <p:nvSpPr>
          <p:cNvPr id="301" name="python3 rundown.py"/>
          <p:cNvSpPr txBox="1"/>
          <p:nvPr/>
        </p:nvSpPr>
        <p:spPr>
          <a:xfrm>
            <a:off x="11499312" y="6838259"/>
            <a:ext cx="1639376" cy="2865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100000"/>
              </a:lnSpc>
              <a:spcBef>
                <a:spcPts val="0"/>
              </a:spcBef>
              <a:defRPr sz="1333" u="sng">
                <a:solidFill>
                  <a:srgbClr val="0000EE"/>
                </a:solidFill>
                <a:latin typeface="Arial"/>
                <a:ea typeface="Arial"/>
                <a:cs typeface="Arial"/>
                <a:sym typeface="Arial"/>
              </a:defRPr>
            </a:pPr>
            <a:r>
              <a:rPr u="none">
                <a:solidFill>
                  <a:srgbClr val="000000"/>
                </a:solidFill>
              </a:rPr>
              <a:t>python3 </a:t>
            </a:r>
            <a:r>
              <a:rPr>
                <a:hlinkClick r:id="rId5" invalidUrl="" action="" tgtFrame="" tooltip="" history="1" highlightClick="0" endSnd="0"/>
              </a:rPr>
              <a:t>rundown.py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29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299"/>
                </p:tgtEl>
              </p:cMediaNode>
            </p:video>
            <p:seq concurrent="1" prevAc="none" nextAc="seek">
              <p:cTn id="8" evtFilter="cancelBubble" nodeType="interactiveSeq" restart="whenNotActive" fill="hold">
                <p:stCondLst>
                  <p:cond delay="0" evt="onClick">
                    <p:tgtEl>
                      <p:spTgt spid="299"/>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99"/>
                                        </p:tgtEl>
                                      </p:cBhvr>
                                    </p:cmd>
                                  </p:childTnLst>
                                </p:cTn>
                              </p:par>
                            </p:childTnLst>
                          </p:cTn>
                        </p:par>
                      </p:childTnLst>
                    </p:cTn>
                  </p:par>
                </p:childTnLst>
              </p:cTn>
              <p:nextCondLst>
                <p:cond delay="0" evt="onClick">
                  <p:tgtEl>
                    <p:spTgt spid="299"/>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August 2, 2025…"/>
          <p:cNvSpPr txBox="1"/>
          <p:nvPr/>
        </p:nvSpPr>
        <p:spPr>
          <a:xfrm>
            <a:off x="1135471" y="730099"/>
            <a:ext cx="22113058" cy="14037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August 2,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Runway launched </a:t>
            </a:r>
            <a:r>
              <a:rPr u="sng">
                <a:hlinkClick r:id="rId2" invalidUrl="" action="" tgtFrame="" tooltip="" history="1" highlightClick="0" endSnd="0"/>
              </a:rPr>
              <a:t>Aleph</a:t>
            </a:r>
            <a:r>
              <a:t>, which is an incredible video editor.  Hyper-realistic.</a:t>
            </a:r>
          </a:p>
        </p:txBody>
      </p:sp>
      <p:pic>
        <p:nvPicPr>
          <p:cNvPr id="304" name="Introducing Runway Aleph | A new way to edit, transform and generate video." descr="Introducing Runway Aleph | A new way to edit, transform and generate video."/>
          <p:cNvPicPr>
            <a:picLocks noChangeAspect="0"/>
          </p:cNvPicPr>
          <p:nvPr>
            <a:videoFile xmlns:mc="http://schemas.openxmlformats.org/markup-compatibility/2006" xmlns:aiw="http://developer.apple.com/namespaces/iwork" r:link="rId3" mc:Ignorable="aiw" aiw:title="Introducing Runway Aleph | A new way to edit, transform and generate video." aiw:author="Runway"/>
          </p:nvPr>
        </p:nvPicPr>
        <p:blipFill>
          <a:blip r:embed="rId4">
            <a:extLst/>
          </a:blip>
          <a:stretch>
            <a:fillRect/>
          </a:stretch>
        </p:blipFill>
        <p:spPr>
          <a:xfrm>
            <a:off x="2620213" y="2548305"/>
            <a:ext cx="19143574" cy="1076826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30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304"/>
                </p:tgtEl>
              </p:cMediaNode>
            </p:video>
            <p:seq concurrent="1" prevAc="none" nextAc="seek">
              <p:cTn id="8" evtFilter="cancelBubble" nodeType="interactiveSeq" restart="whenNotActive" fill="hold">
                <p:stCondLst>
                  <p:cond delay="0" evt="onClick">
                    <p:tgtEl>
                      <p:spTgt spid="304"/>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04"/>
                                        </p:tgtEl>
                                      </p:cBhvr>
                                    </p:cmd>
                                  </p:childTnLst>
                                </p:cTn>
                              </p:par>
                            </p:childTnLst>
                          </p:cTn>
                        </p:par>
                      </p:childTnLst>
                    </p:cTn>
                  </p:par>
                </p:childTnLst>
              </p:cTn>
              <p:nextCondLst>
                <p:cond delay="0" evt="onClick">
                  <p:tgtEl>
                    <p:spTgt spid="30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If we think oversaturated high dynamic range is a temptation for real estate videos…"/>
          <p:cNvSpPr txBox="1"/>
          <p:nvPr/>
        </p:nvSpPr>
        <p:spPr>
          <a:xfrm>
            <a:off x="1135471" y="3432050"/>
            <a:ext cx="22113058" cy="14037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4500">
                <a:latin typeface="Arial"/>
                <a:ea typeface="Arial"/>
                <a:cs typeface="Arial"/>
                <a:sym typeface="Arial"/>
              </a:defRPr>
            </a:lvl1pPr>
          </a:lstStyle>
          <a:p>
            <a:pPr/>
            <a:r>
              <a:t>If we think oversaturated high dynamic range is a temptation for real estate videos…</a:t>
            </a:r>
          </a:p>
        </p:txBody>
      </p:sp>
      <p:sp>
        <p:nvSpPr>
          <p:cNvPr id="307" name="https://x.com/runwayml/status/1951345545483579704…"/>
          <p:cNvSpPr txBox="1"/>
          <p:nvPr/>
        </p:nvSpPr>
        <p:spPr>
          <a:xfrm>
            <a:off x="4641646" y="5837965"/>
            <a:ext cx="15100708" cy="20331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rPr u="sng">
                <a:hlinkClick r:id="rId2" invalidUrl="" action="" tgtFrame="" tooltip="" history="1" highlightClick="0" endSnd="0"/>
              </a:rPr>
              <a:t>https://x.com/runwayml/status/1951345545483579704</a:t>
            </a:r>
          </a:p>
          <a:p>
            <a:pPr/>
            <a:r>
              <a:rPr u="sng">
                <a:hlinkClick r:id="rId3" invalidUrl="" action="" tgtFrame="" tooltip="" history="1" highlightClick="0" endSnd="0"/>
              </a:rPr>
              <a:t>https://x.com/runwayml/status/1950903868499337578</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Trend TWO: Multimodality…"/>
          <p:cNvSpPr txBox="1"/>
          <p:nvPr>
            <p:ph type="body" idx="1"/>
          </p:nvPr>
        </p:nvSpPr>
        <p:spPr>
          <a:xfrm>
            <a:off x="1206500" y="2269113"/>
            <a:ext cx="21971000" cy="9177774"/>
          </a:xfrm>
          <a:prstGeom prst="rect">
            <a:avLst/>
          </a:prstGeom>
        </p:spPr>
        <p:txBody>
          <a:bodyPr/>
          <a:lstStyle/>
          <a:p>
            <a:pPr/>
            <a:r>
              <a:t>Trend TWO: Multimodality</a:t>
            </a:r>
          </a:p>
          <a:p>
            <a:pPr/>
          </a:p>
          <a:p>
            <a:pPr>
              <a:defRPr spc="-224" sz="11200"/>
            </a:pPr>
            <a:r>
              <a:t>Interacting with AI using audio, imagery, or video </a:t>
            </a:r>
            <a:r>
              <a:rPr i="1">
                <a:solidFill>
                  <a:srgbClr val="FF2600"/>
                </a:solidFill>
                <a:latin typeface="+mn-lt"/>
                <a:ea typeface="+mn-ea"/>
                <a:cs typeface="+mn-cs"/>
                <a:sym typeface="Helvetica Neue"/>
              </a:rPr>
              <a:t>instead of chatting</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Remember, we did a fun HeyGen demo!"/>
          <p:cNvSpPr txBox="1"/>
          <p:nvPr>
            <p:ph type="title"/>
          </p:nvPr>
        </p:nvSpPr>
        <p:spPr>
          <a:prstGeom prst="rect">
            <a:avLst/>
          </a:prstGeom>
        </p:spPr>
        <p:txBody>
          <a:bodyPr/>
          <a:lstStyle/>
          <a:p>
            <a:pPr/>
            <a:r>
              <a:t>Remember, we did a fun HeyGen demo!</a:t>
            </a:r>
          </a:p>
        </p:txBody>
      </p:sp>
      <p:sp>
        <p:nvSpPr>
          <p:cNvPr id="312" name="Two Volunteers - Male/Female - Switched their language"/>
          <p:cNvSpPr txBox="1"/>
          <p:nvPr>
            <p:ph type="body" idx="21"/>
          </p:nvPr>
        </p:nvSpPr>
        <p:spPr>
          <a:xfrm>
            <a:off x="1206500" y="2245962"/>
            <a:ext cx="21971000" cy="1654562"/>
          </a:xfrm>
          <a:prstGeom prst="rect">
            <a:avLst/>
          </a:prstGeom>
          <a:extLst>
            <a:ext uri="{C572A759-6A51-4108-AA02-DFA0A04FC94B}">
              <ma14:wrappingTextBoxFlag xmlns:ma14="http://schemas.microsoft.com/office/mac/drawingml/2011/main" val="1"/>
            </a:ext>
          </a:extLst>
        </p:spPr>
        <p:txBody>
          <a:bodyPr/>
          <a:lstStyle/>
          <a:p>
            <a:pPr/>
            <a:r>
              <a:t>Two Volunteers - Male/Female - Switched their language</a:t>
            </a:r>
          </a:p>
        </p:txBody>
      </p:sp>
      <p:pic>
        <p:nvPicPr>
          <p:cNvPr id="313" name="Sotheby's HeyGen Demo 01 - Before - English" descr="Sotheby's HeyGen Demo 01 - Before - English"/>
          <p:cNvPicPr>
            <a:picLocks noChangeAspect="0"/>
          </p:cNvPicPr>
          <p:nvPr>
            <a:videoFile xmlns:mc="http://schemas.openxmlformats.org/markup-compatibility/2006" xmlns:aiw="http://developer.apple.com/namespaces/iwork" r:link="rId2" mc:Ignorable="aiw" aiw:title="Sotheby's HeyGen Demo 01 - Before - English" aiw:author="Ethan B Holland"/>
          </p:nvPr>
        </p:nvPicPr>
        <p:blipFill>
          <a:blip r:embed="rId3">
            <a:extLst/>
          </a:blip>
          <a:stretch>
            <a:fillRect/>
          </a:stretch>
        </p:blipFill>
        <p:spPr>
          <a:xfrm>
            <a:off x="498310" y="5845812"/>
            <a:ext cx="7261720" cy="4084718"/>
          </a:xfrm>
          <a:prstGeom prst="rect">
            <a:avLst/>
          </a:prstGeom>
        </p:spPr>
      </p:pic>
      <p:pic>
        <p:nvPicPr>
          <p:cNvPr id="314" name="Sotheby's HeyGen Demo 01 - After - French" descr="Sotheby's HeyGen Demo 01 - After - French"/>
          <p:cNvPicPr>
            <a:picLocks noChangeAspect="0"/>
          </p:cNvPicPr>
          <p:nvPr>
            <a:videoFile xmlns:mc="http://schemas.openxmlformats.org/markup-compatibility/2006" xmlns:aiw="http://developer.apple.com/namespaces/iwork" r:link="rId4" mc:Ignorable="aiw" aiw:title="Sotheby's HeyGen Demo 01 - After - French" aiw:author="Ethan B Holland"/>
          </p:nvPr>
        </p:nvPicPr>
        <p:blipFill>
          <a:blip r:embed="rId5">
            <a:extLst/>
          </a:blip>
          <a:stretch>
            <a:fillRect/>
          </a:stretch>
        </p:blipFill>
        <p:spPr>
          <a:xfrm>
            <a:off x="9608326" y="3884054"/>
            <a:ext cx="14236856" cy="8008233"/>
          </a:xfrm>
          <a:prstGeom prst="rect">
            <a:avLst/>
          </a:prstGeom>
        </p:spPr>
      </p:pic>
      <p:sp>
        <p:nvSpPr>
          <p:cNvPr id="315" name="Arrow"/>
          <p:cNvSpPr/>
          <p:nvPr/>
        </p:nvSpPr>
        <p:spPr>
          <a:xfrm>
            <a:off x="8099977" y="7253170"/>
            <a:ext cx="1270001" cy="1270001"/>
          </a:xfrm>
          <a:prstGeom prst="rightArrow">
            <a:avLst>
              <a:gd name="adj1" fmla="val 32000"/>
              <a:gd name="adj2" fmla="val 64000"/>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313"/>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1" fill="hold"/>
                                        <p:tgtEl>
                                          <p:spTgt spid="31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313"/>
                </p:tgtEl>
              </p:cMediaNode>
            </p:video>
            <p:seq concurrent="1" prevAc="none" nextAc="seek">
              <p:cTn id="12" evtFilter="cancelBubble" nodeType="interactiveSeq" restart="whenNotActive" fill="hold">
                <p:stCondLst>
                  <p:cond delay="0" evt="onClick">
                    <p:tgtEl>
                      <p:spTgt spid="313"/>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313"/>
                                        </p:tgtEl>
                                      </p:cBhvr>
                                    </p:cmd>
                                  </p:childTnLst>
                                </p:cTn>
                              </p:par>
                            </p:childTnLst>
                          </p:cTn>
                        </p:par>
                      </p:childTnLst>
                    </p:cTn>
                  </p:par>
                </p:childTnLst>
              </p:cTn>
              <p:nextCondLst>
                <p:cond delay="0" evt="onClick">
                  <p:tgtEl>
                    <p:spTgt spid="313"/>
                  </p:tgtEl>
                </p:cond>
              </p:nextCondLst>
            </p:seq>
            <p:video fullScrn="0">
              <p:cMediaNode mute="0" showWhenStopped="1" numSld="1" vol="80000">
                <p:cTn id="17" fill="hold" display="0">
                  <p:stCondLst>
                    <p:cond delay="indefinite"/>
                  </p:stCondLst>
                </p:cTn>
                <p:tgtEl>
                  <p:spTgt spid="314"/>
                </p:tgtEl>
              </p:cMediaNode>
            </p:video>
            <p:seq concurrent="1" prevAc="none" nextAc="seek">
              <p:cTn id="18" evtFilter="cancelBubble" nodeType="interactiveSeq" restart="whenNotActive" fill="hold">
                <p:stCondLst>
                  <p:cond delay="0" evt="onClick">
                    <p:tgtEl>
                      <p:spTgt spid="314"/>
                    </p:tgtEl>
                  </p:cond>
                </p:stCondLst>
                <p:endSync delay="0" evt="end">
                  <p:rtn val="all"/>
                </p:endSync>
                <p:childTnLst>
                  <p:par>
                    <p:cTn id="19" fill="hold">
                      <p:stCondLst>
                        <p:cond delay="0"/>
                      </p:stCondLst>
                      <p:childTnLst>
                        <p:par>
                          <p:cTn id="20" fill="hold">
                            <p:stCondLst>
                              <p:cond delay="0"/>
                            </p:stCondLst>
                            <p:childTnLst>
                              <p:par>
                                <p:cTn id="21" presetClass="mediacall" nodeType="clickEffect" presetSubtype="0" presetID="2" fill="hold">
                                  <p:stCondLst>
                                    <p:cond delay="0"/>
                                  </p:stCondLst>
                                  <p:childTnLst>
                                    <p:cmd type="call" cmd="togglePause">
                                      <p:cBhvr>
                                        <p:cTn id="22" dur="1" fill="hold"/>
                                        <p:tgtEl>
                                          <p:spTgt spid="314"/>
                                        </p:tgtEl>
                                      </p:cBhvr>
                                    </p:cmd>
                                  </p:childTnLst>
                                </p:cTn>
                              </p:par>
                            </p:childTnLst>
                          </p:cTn>
                        </p:par>
                      </p:childTnLst>
                    </p:cTn>
                  </p:par>
                </p:childTnLst>
              </p:cTn>
              <p:nextCondLst>
                <p:cond delay="0" evt="onClick">
                  <p:tgtEl>
                    <p:spTgt spid="314"/>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We chatted with voice mode…. Remember that?…"/>
          <p:cNvSpPr txBox="1"/>
          <p:nvPr>
            <p:ph type="body" sz="half" idx="1"/>
          </p:nvPr>
        </p:nvSpPr>
        <p:spPr>
          <a:xfrm>
            <a:off x="1206500" y="1510184"/>
            <a:ext cx="21971000" cy="3874313"/>
          </a:xfrm>
          <a:prstGeom prst="rect">
            <a:avLst/>
          </a:prstGeom>
        </p:spPr>
        <p:txBody>
          <a:bodyPr/>
          <a:lstStyle/>
          <a:p>
            <a:pPr defTabSz="2170121">
              <a:defRPr b="1" spc="-142" sz="7119">
                <a:solidFill>
                  <a:srgbClr val="FFFB00"/>
                </a:solidFill>
                <a:latin typeface="+mn-lt"/>
                <a:ea typeface="+mn-ea"/>
                <a:cs typeface="+mn-cs"/>
                <a:sym typeface="Helvetica Neue"/>
              </a:defRPr>
            </a:pPr>
            <a:r>
              <a:t>We chatted with voice mode…. Remember that?</a:t>
            </a:r>
          </a:p>
          <a:p>
            <a:pPr defTabSz="2170121">
              <a:defRPr spc="-142" sz="7119"/>
            </a:pPr>
          </a:p>
          <a:p>
            <a:pPr defTabSz="2170121">
              <a:defRPr spc="-142" sz="7119"/>
            </a:pPr>
            <a:r>
              <a:rPr u="sng">
                <a:hlinkClick r:id="rId2" invalidUrl="" action="" tgtFrame="" tooltip="" history="1" highlightClick="0" endSnd="0"/>
              </a:rPr>
              <a:t>https://openai.com/index/chatgpt-can-now-see-hear-and-speak/</a:t>
            </a:r>
            <a:r>
              <a:t> </a:t>
            </a:r>
          </a:p>
        </p:txBody>
      </p:sp>
      <p:sp>
        <p:nvSpPr>
          <p:cNvPr id="318" name="Talked with me about my presentation…"/>
          <p:cNvSpPr txBox="1"/>
          <p:nvPr/>
        </p:nvSpPr>
        <p:spPr>
          <a:xfrm>
            <a:off x="998683" y="6173101"/>
            <a:ext cx="22745714" cy="61466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1016000" indent="-1016000">
              <a:lnSpc>
                <a:spcPct val="80000"/>
              </a:lnSpc>
              <a:spcBef>
                <a:spcPts val="0"/>
              </a:spcBef>
              <a:buSzPct val="123000"/>
              <a:buChar char="•"/>
              <a:defRPr spc="-133" sz="6700">
                <a:latin typeface="Helvetica Neue Medium"/>
                <a:ea typeface="Helvetica Neue Medium"/>
                <a:cs typeface="Helvetica Neue Medium"/>
                <a:sym typeface="Helvetica Neue Medium"/>
              </a:defRPr>
            </a:pPr>
            <a:r>
              <a:t>Talked with me about my presentation</a:t>
            </a:r>
          </a:p>
          <a:p>
            <a:pPr marL="1016000" indent="-1016000">
              <a:lnSpc>
                <a:spcPct val="80000"/>
              </a:lnSpc>
              <a:spcBef>
                <a:spcPts val="0"/>
              </a:spcBef>
              <a:buSzPct val="123000"/>
              <a:buChar char="•"/>
              <a:defRPr spc="-133" sz="6700">
                <a:latin typeface="Helvetica Neue Medium"/>
                <a:ea typeface="Helvetica Neue Medium"/>
                <a:cs typeface="Helvetica Neue Medium"/>
                <a:sym typeface="Helvetica Neue Medium"/>
              </a:defRPr>
            </a:pPr>
            <a:r>
              <a:t>Helped me browse the web by seeing my screen</a:t>
            </a:r>
          </a:p>
          <a:p>
            <a:pPr marL="1016000" indent="-1016000">
              <a:lnSpc>
                <a:spcPct val="80000"/>
              </a:lnSpc>
              <a:spcBef>
                <a:spcPts val="0"/>
              </a:spcBef>
              <a:buSzPct val="123000"/>
              <a:buChar char="•"/>
              <a:defRPr spc="-133" sz="6700">
                <a:latin typeface="Helvetica Neue Medium"/>
                <a:ea typeface="Helvetica Neue Medium"/>
                <a:cs typeface="Helvetica Neue Medium"/>
                <a:sym typeface="Helvetica Neue Medium"/>
              </a:defRPr>
            </a:pPr>
            <a:r>
              <a:t>Looked around the room using my camera</a:t>
            </a:r>
          </a:p>
          <a:p>
            <a:pPr marL="1016000" indent="-1016000">
              <a:lnSpc>
                <a:spcPct val="80000"/>
              </a:lnSpc>
              <a:spcBef>
                <a:spcPts val="0"/>
              </a:spcBef>
              <a:buSzPct val="123000"/>
              <a:buChar char="•"/>
              <a:defRPr spc="-133" sz="6700">
                <a:latin typeface="Helvetica Neue Medium"/>
                <a:ea typeface="Helvetica Neue Medium"/>
                <a:cs typeface="Helvetica Neue Medium"/>
                <a:sym typeface="Helvetica Neue Medium"/>
              </a:defRPr>
            </a:pPr>
            <a:r>
              <a:t>Gave me a description of the room for a real estate listing</a:t>
            </a:r>
          </a:p>
          <a:p>
            <a:pPr lvl="4" marL="3454400" indent="-1016000">
              <a:lnSpc>
                <a:spcPct val="80000"/>
              </a:lnSpc>
              <a:spcBef>
                <a:spcPts val="0"/>
              </a:spcBef>
              <a:buSzPct val="123000"/>
              <a:buChar char="•"/>
              <a:defRPr spc="-133" sz="6700">
                <a:latin typeface="Helvetica Neue Medium"/>
                <a:ea typeface="Helvetica Neue Medium"/>
                <a:cs typeface="Helvetica Neue Medium"/>
                <a:sym typeface="Helvetica Neue Medium"/>
              </a:defRPr>
            </a:pPr>
            <a:r>
              <a:t>Redid it in Spanish.  French. German. </a:t>
            </a:r>
          </a:p>
          <a:p>
            <a:pPr marL="1016000" indent="-1016000">
              <a:lnSpc>
                <a:spcPct val="80000"/>
              </a:lnSpc>
              <a:spcBef>
                <a:spcPts val="0"/>
              </a:spcBef>
              <a:buSzPct val="123000"/>
              <a:buChar char="•"/>
              <a:defRPr spc="-133" sz="6700">
                <a:latin typeface="Helvetica Neue Medium"/>
                <a:ea typeface="Helvetica Neue Medium"/>
                <a:cs typeface="Helvetica Neue Medium"/>
                <a:sym typeface="Helvetica Neue Medium"/>
              </a:defRPr>
            </a:pPr>
            <a:r>
              <a:t>I showed it a math problem and it explain it using a realty example</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Yellow text time again……"/>
          <p:cNvSpPr txBox="1"/>
          <p:nvPr>
            <p:ph type="body" idx="1"/>
          </p:nvPr>
        </p:nvSpPr>
        <p:spPr>
          <a:xfrm>
            <a:off x="1206500" y="1542626"/>
            <a:ext cx="21971000" cy="10630748"/>
          </a:xfrm>
          <a:prstGeom prst="rect">
            <a:avLst/>
          </a:prstGeom>
        </p:spPr>
        <p:txBody>
          <a:bodyPr/>
          <a:lstStyle/>
          <a:p>
            <a:pPr/>
            <a:r>
              <a:t>Yellow text time again…</a:t>
            </a:r>
          </a:p>
          <a:p>
            <a:pPr/>
          </a:p>
          <a:p>
            <a:pPr>
              <a:defRPr>
                <a:solidFill>
                  <a:schemeClr val="accent4">
                    <a:hueOff val="475731"/>
                    <a:satOff val="-4338"/>
                    <a:lumOff val="10182"/>
                  </a:schemeClr>
                </a:solidFill>
              </a:defRPr>
            </a:pPr>
            <a:r>
              <a:t>A TON HAPPENED SINCE FEBRUARY IN MULTIMODAL NEWS, ESPECIALLY IN MEDICINE</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Multimodality"/>
          <p:cNvSpPr txBox="1"/>
          <p:nvPr>
            <p:ph type="body" sz="half" idx="1"/>
          </p:nvPr>
        </p:nvSpPr>
        <p:spPr>
          <a:xfrm>
            <a:off x="1206500" y="-647106"/>
            <a:ext cx="21971000" cy="3421333"/>
          </a:xfrm>
          <a:prstGeom prst="rect">
            <a:avLst/>
          </a:prstGeom>
        </p:spPr>
        <p:txBody>
          <a:bodyPr/>
          <a:lstStyle/>
          <a:p>
            <a:pPr/>
            <a:r>
              <a:t>Multimodality</a:t>
            </a:r>
          </a:p>
        </p:txBody>
      </p:sp>
      <p:sp>
        <p:nvSpPr>
          <p:cNvPr id="323" name="March 7, 2025…"/>
          <p:cNvSpPr txBox="1"/>
          <p:nvPr/>
        </p:nvSpPr>
        <p:spPr>
          <a:xfrm>
            <a:off x="1135471" y="2389316"/>
            <a:ext cx="22113058" cy="106493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March 7,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Microsoft’s Phi-4 Multimodal Takes Top Spot in Speech Recognition (OpenSource)</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Sesame Launches Voice AI That Rivals Human Interaction</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March 21,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OpenAI has released three advanced audio models, which include text-to-speech and speech-to-text with better transcription</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March 28.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Researchers developed an AI model that can identify endometrial cancer in tissue samples with a 99.2% accuracy rate</a:t>
            </a:r>
            <a:r>
              <a:t>. This is significantly </a:t>
            </a:r>
            <a:r>
              <a:rPr>
                <a:solidFill>
                  <a:schemeClr val="accent4">
                    <a:hueOff val="475731"/>
                    <a:satOff val="-4338"/>
                    <a:lumOff val="10182"/>
                  </a:schemeClr>
                </a:solidFill>
              </a:rPr>
              <a:t>better than the current best-in-class methods which are at 80%.</a:t>
            </a:r>
            <a:endParaRPr>
              <a:solidFill>
                <a:schemeClr val="accent4">
                  <a:hueOff val="475731"/>
                  <a:satOff val="-4338"/>
                  <a:lumOff val="10182"/>
                </a:schemeClr>
              </a:solidFill>
            </a:endParaRPr>
          </a:p>
          <a:p>
            <a:pPr marL="457200" indent="-317500" defTabSz="457200">
              <a:lnSpc>
                <a:spcPct val="100000"/>
              </a:lnSpc>
              <a:spcBef>
                <a:spcPts val="0"/>
              </a:spcBef>
              <a:buSzPct val="123000"/>
              <a:buFont typeface="Arial"/>
              <a:buChar char="•"/>
              <a:defRPr sz="4500">
                <a:latin typeface="Arial"/>
                <a:ea typeface="Arial"/>
                <a:cs typeface="Arial"/>
                <a:sym typeface="Arial"/>
              </a:defRPr>
            </a:pPr>
            <a:r>
              <a:t>April 11,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Google has integrated vision into its AI tools, finally catching up to OpenAI’s multimodal product.</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Audio leader ElevenLabs</a:t>
            </a:r>
            <a:r>
              <a:t> </a:t>
            </a:r>
            <a:r>
              <a:rPr>
                <a:solidFill>
                  <a:schemeClr val="accent4">
                    <a:hueOff val="475731"/>
                    <a:satOff val="-4338"/>
                    <a:lumOff val="10182"/>
                  </a:schemeClr>
                </a:solidFill>
              </a:rPr>
              <a:t>has adopted Anthropic’s model context protocol (MCP) to</a:t>
            </a:r>
            <a:r>
              <a:t> enable locally running servers to </a:t>
            </a:r>
            <a:r>
              <a:rPr>
                <a:solidFill>
                  <a:schemeClr val="accent4">
                    <a:hueOff val="475731"/>
                    <a:satOff val="-4338"/>
                    <a:lumOff val="10182"/>
                  </a:schemeClr>
                </a:solidFill>
              </a:rPr>
              <a:t>create voice agents to make outbound calls </a:t>
            </a:r>
            <a:r>
              <a:t>and clone voices.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30 Years Transforming Legacy…"/>
          <p:cNvSpPr txBox="1"/>
          <p:nvPr>
            <p:ph type="body" sz="half" idx="1"/>
          </p:nvPr>
        </p:nvSpPr>
        <p:spPr>
          <a:prstGeom prst="rect">
            <a:avLst/>
          </a:prstGeom>
        </p:spPr>
        <p:txBody>
          <a:bodyPr/>
          <a:lstStyle/>
          <a:p>
            <a:pPr/>
            <a:r>
              <a:t>30 Years Transforming Legacy</a:t>
            </a:r>
          </a:p>
          <a:p>
            <a:pPr/>
            <a:r>
              <a:t>Companies -&gt; Digital</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April 18, 2025…"/>
          <p:cNvSpPr txBox="1"/>
          <p:nvPr/>
        </p:nvSpPr>
        <p:spPr>
          <a:xfrm>
            <a:off x="360321" y="1515215"/>
            <a:ext cx="11910061" cy="119701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April 18,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OpenAI o3</a:t>
            </a:r>
            <a:r>
              <a:t> is getting rave reviews. In particular, it </a:t>
            </a:r>
            <a:r>
              <a:rPr>
                <a:solidFill>
                  <a:schemeClr val="accent4">
                    <a:hueOff val="475731"/>
                    <a:satOff val="-4338"/>
                    <a:lumOff val="10182"/>
                  </a:schemeClr>
                </a:solidFill>
              </a:rPr>
              <a:t>can combine every single ChatGPT tool, including web search, Python coding, visual analysis, and image generation.</a:t>
            </a:r>
            <a:r>
              <a:t> It’s exceptional with math and coding, and has a more natural conversational style.</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Google has announced a model that is going to attempt to talk with dolphins.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Anthropic is coming out with a voice feature to compete with OpenAI.</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Meta released two open-weight vision models.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AI can now find a location using only a single photo </a:t>
            </a:r>
            <a:r>
              <a:rPr i="1">
                <a:solidFill>
                  <a:schemeClr val="accent4">
                    <a:hueOff val="475731"/>
                    <a:satOff val="-4338"/>
                    <a:lumOff val="10182"/>
                  </a:schemeClr>
                </a:solidFill>
              </a:rPr>
              <a:t>with no attached metadata</a:t>
            </a:r>
            <a:r>
              <a:rPr>
                <a:solidFill>
                  <a:schemeClr val="accent4">
                    <a:hueOff val="475731"/>
                    <a:satOff val="-4338"/>
                    <a:lumOff val="10182"/>
                  </a:schemeClr>
                </a:solidFill>
              </a:rPr>
              <a:t>.</a:t>
            </a:r>
          </a:p>
          <a:p>
            <a:pPr algn="ctr" defTabSz="457200">
              <a:lnSpc>
                <a:spcPct val="100000"/>
              </a:lnSpc>
              <a:spcBef>
                <a:spcPts val="0"/>
              </a:spcBef>
              <a:defRPr b="1" sz="4500">
                <a:latin typeface="Arial"/>
                <a:ea typeface="Arial"/>
                <a:cs typeface="Arial"/>
                <a:sym typeface="Arial"/>
              </a:defRPr>
            </a:pPr>
            <a:br/>
          </a:p>
        </p:txBody>
      </p:sp>
      <p:pic>
        <p:nvPicPr>
          <p:cNvPr id="326" name="pasted-movie.png" descr="pasted-movie.png"/>
          <p:cNvPicPr>
            <a:picLocks noChangeAspect="1"/>
          </p:cNvPicPr>
          <p:nvPr/>
        </p:nvPicPr>
        <p:blipFill>
          <a:blip r:embed="rId2">
            <a:extLst/>
          </a:blip>
          <a:stretch>
            <a:fillRect/>
          </a:stretch>
        </p:blipFill>
        <p:spPr>
          <a:xfrm>
            <a:off x="12474986" y="3050851"/>
            <a:ext cx="11424235" cy="7614298"/>
          </a:xfrm>
          <a:prstGeom prst="rect">
            <a:avLst/>
          </a:prstGeom>
          <a:ln w="12700">
            <a:miter lim="400000"/>
          </a:ln>
        </p:spPr>
      </p:pic>
      <p:sp>
        <p:nvSpPr>
          <p:cNvPr id="327" name="Let’s try it!…"/>
          <p:cNvSpPr txBox="1"/>
          <p:nvPr/>
        </p:nvSpPr>
        <p:spPr>
          <a:xfrm>
            <a:off x="12642885" y="420021"/>
            <a:ext cx="11088437" cy="24598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457200">
              <a:lnSpc>
                <a:spcPct val="100000"/>
              </a:lnSpc>
              <a:spcBef>
                <a:spcPts val="0"/>
              </a:spcBef>
              <a:defRPr b="1" sz="4500">
                <a:latin typeface="Arial"/>
                <a:ea typeface="Arial"/>
                <a:cs typeface="Arial"/>
                <a:sym typeface="Arial"/>
              </a:defRPr>
            </a:pPr>
            <a:r>
              <a:t>Let’s try it!</a:t>
            </a:r>
          </a:p>
          <a:p>
            <a:pPr algn="ctr" defTabSz="457200">
              <a:lnSpc>
                <a:spcPct val="100000"/>
              </a:lnSpc>
              <a:spcBef>
                <a:spcPts val="0"/>
              </a:spcBef>
              <a:defRPr sz="4000">
                <a:latin typeface="Arial"/>
                <a:ea typeface="Arial"/>
                <a:cs typeface="Arial"/>
                <a:sym typeface="Arial"/>
              </a:defRPr>
            </a:pPr>
            <a:r>
              <a:rPr u="sng">
                <a:hlinkClick r:id="rId3" invalidUrl="" action="" tgtFrame="" tooltip="" history="1" highlightClick="0" endSnd="0"/>
              </a:rPr>
              <a:t>https://www.facebook.com/photo.php?fbid=702461572763982&amp;set=pb.100090004377401.-2207520000&amp;type=3</a:t>
            </a:r>
          </a:p>
        </p:txBody>
      </p:sp>
      <p:sp>
        <p:nvSpPr>
          <p:cNvPr id="328" name="Arrow"/>
          <p:cNvSpPr/>
          <p:nvPr/>
        </p:nvSpPr>
        <p:spPr>
          <a:xfrm rot="19724451">
            <a:off x="11313381" y="10206025"/>
            <a:ext cx="1270001" cy="1270001"/>
          </a:xfrm>
          <a:prstGeom prst="rightArrow">
            <a:avLst>
              <a:gd name="adj1" fmla="val 26809"/>
              <a:gd name="adj2" fmla="val 54232"/>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p>
        </p:txBody>
      </p:sp>
      <p:sp>
        <p:nvSpPr>
          <p:cNvPr id="329" name="Also, someone text me a picture of something outside to test."/>
          <p:cNvSpPr txBox="1"/>
          <p:nvPr/>
        </p:nvSpPr>
        <p:spPr>
          <a:xfrm>
            <a:off x="12845898" y="11491272"/>
            <a:ext cx="10682411" cy="19772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457200">
              <a:lnSpc>
                <a:spcPct val="100000"/>
              </a:lnSpc>
              <a:spcBef>
                <a:spcPts val="0"/>
              </a:spcBef>
              <a:defRPr b="1" sz="4500">
                <a:latin typeface="Arial"/>
                <a:ea typeface="Arial"/>
                <a:cs typeface="Arial"/>
                <a:sym typeface="Arial"/>
              </a:defRPr>
            </a:lvl1pPr>
          </a:lstStyle>
          <a:p>
            <a:pPr/>
            <a:r>
              <a:t>Also, someone text me a picture of something outside to test.</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April 25, 2025…"/>
          <p:cNvSpPr txBox="1"/>
          <p:nvPr/>
        </p:nvSpPr>
        <p:spPr>
          <a:xfrm>
            <a:off x="1135471" y="872948"/>
            <a:ext cx="22113058" cy="119701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April 25,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Microsoft added the ability to “see” to its web browser. </a:t>
            </a:r>
            <a:r>
              <a:rPr>
                <a:solidFill>
                  <a:srgbClr val="FFFFFF"/>
                </a:solidFill>
              </a:rPr>
              <a:t>It’s also launched computer use and web browsing within the operating system.  </a:t>
            </a:r>
            <a:endParaRPr>
              <a:solidFill>
                <a:srgbClr val="FFFFFF"/>
              </a:solidFill>
            </a:endParaRPr>
          </a:p>
          <a:p>
            <a:pPr marL="457200" indent="-317500" defTabSz="457200">
              <a:lnSpc>
                <a:spcPct val="100000"/>
              </a:lnSpc>
              <a:spcBef>
                <a:spcPts val="0"/>
              </a:spcBef>
              <a:buSzPct val="123000"/>
              <a:buFont typeface="Arial"/>
              <a:buChar char="•"/>
              <a:defRPr sz="4500">
                <a:latin typeface="Arial"/>
                <a:ea typeface="Arial"/>
                <a:cs typeface="Arial"/>
                <a:sym typeface="Arial"/>
              </a:defRPr>
            </a:pPr>
            <a:r>
              <a:t>May 9,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OpenAI’s o3 analyzed a Harvard Business School case study PDF, extracted scattered financial data and </a:t>
            </a:r>
            <a:r>
              <a:rPr i="1"/>
              <a:t>built a business model comparable to an MBA student.</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May 16,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Amazon launched Nova Sonic, that can have natural back-and-forth conversations </a:t>
            </a:r>
            <a:r>
              <a:t>in real time. Sounds like </a:t>
            </a:r>
            <a:r>
              <a:rPr>
                <a:solidFill>
                  <a:schemeClr val="accent4">
                    <a:hueOff val="475731"/>
                    <a:satOff val="-4338"/>
                    <a:lumOff val="10182"/>
                  </a:schemeClr>
                </a:solidFill>
              </a:rPr>
              <a:t>Alexa wants to drink Siri’s milkshake.</a:t>
            </a:r>
            <a:endParaRPr>
              <a:solidFill>
                <a:schemeClr val="accent4">
                  <a:hueOff val="475731"/>
                  <a:satOff val="-4338"/>
                  <a:lumOff val="10182"/>
                </a:schemeClr>
              </a:solidFill>
            </a:endParaRPr>
          </a:p>
          <a:p>
            <a:pPr marL="457200" indent="-317500" defTabSz="457200">
              <a:lnSpc>
                <a:spcPct val="100000"/>
              </a:lnSpc>
              <a:spcBef>
                <a:spcPts val="0"/>
              </a:spcBef>
              <a:buSzPct val="123000"/>
              <a:buFont typeface="Arial"/>
              <a:buChar char="•"/>
              <a:defRPr sz="4500">
                <a:latin typeface="Arial"/>
                <a:ea typeface="Arial"/>
                <a:cs typeface="Arial"/>
                <a:sym typeface="Arial"/>
              </a:defRPr>
            </a:pPr>
            <a:r>
              <a:t>June 6,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The FDA approved the first AI tool to predict breast cancer risk from mammograms.</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June 14,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Meta released a robot training system that learns how the physical world works by watching videos, similar to children developing intuitions by watching the world.</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Instagram is testing features that convert static photos into a 3-D images.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OpenAI updated their voice mode to be a lot more expressive. You can ask the voice to sound nervous, excited, or jittery, and the new voice features can capture those emotions.</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June 20, 2025…"/>
          <p:cNvSpPr txBox="1"/>
          <p:nvPr/>
        </p:nvSpPr>
        <p:spPr>
          <a:xfrm>
            <a:off x="1135471" y="1863548"/>
            <a:ext cx="22113058" cy="99889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June 20, 2025</a:t>
            </a:r>
          </a:p>
          <a:p>
            <a:pPr lvl="1" marL="9144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OpenAI rolled out a record mode for ChatGPT and can capture meetings and voice notes.</a:t>
            </a:r>
          </a:p>
          <a:p>
            <a:pPr marL="4572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June 27, 2025</a:t>
            </a:r>
          </a:p>
          <a:p>
            <a:pPr lvl="1" marL="9144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Amazon Ring launched video descriptions where your security camera simply tells you what’s happening outside </a:t>
            </a:r>
            <a:r>
              <a:t>so you don’t need to look at the camera. It could email you what happened or describe it out loud as it happens. </a:t>
            </a:r>
            <a:r>
              <a:rPr>
                <a:solidFill>
                  <a:schemeClr val="accent4">
                    <a:hueOff val="475731"/>
                    <a:satOff val="-4338"/>
                    <a:lumOff val="10182"/>
                  </a:schemeClr>
                </a:solidFill>
              </a:rPr>
              <a:t>“A guy drove up in a UPS truck and put a box on your front steps.”</a:t>
            </a:r>
            <a:r>
              <a:t> “A woman is at the door with a dog on a leash and keeps looking into the window.” Etc.</a:t>
            </a:r>
          </a:p>
          <a:p>
            <a:pPr lvl="1" marL="9144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A few months ago, </a:t>
            </a:r>
            <a:r>
              <a:rPr>
                <a:solidFill>
                  <a:schemeClr val="accent4">
                    <a:hueOff val="475731"/>
                    <a:satOff val="-4338"/>
                    <a:lumOff val="10182"/>
                  </a:schemeClr>
                </a:solidFill>
              </a:rPr>
              <a:t>Google DeepMind released a tool called VideoPrism</a:t>
            </a:r>
            <a:r>
              <a:t> that is suddenly gaining attention. </a:t>
            </a:r>
            <a:r>
              <a:rPr>
                <a:solidFill>
                  <a:schemeClr val="accent4">
                    <a:hueOff val="475731"/>
                    <a:satOff val="-4338"/>
                    <a:lumOff val="10182"/>
                  </a:schemeClr>
                </a:solidFill>
              </a:rPr>
              <a:t>VideoPrism can watch a video and provide deep context and details about every frame, a task that would be virtually impossible for a human to accomplish.  </a:t>
            </a:r>
            <a:r>
              <a:rPr>
                <a:solidFill>
                  <a:schemeClr val="accent3">
                    <a:hueOff val="-385756"/>
                    <a:satOff val="-32155"/>
                    <a:lumOff val="17967"/>
                  </a:schemeClr>
                </a:solidFill>
              </a:rPr>
              <a:t>Think real estate, legal discovery, etc…</a:t>
            </a:r>
            <a:endParaRPr>
              <a:solidFill>
                <a:schemeClr val="accent3">
                  <a:hueOff val="-385756"/>
                  <a:satOff val="-32155"/>
                  <a:lumOff val="17967"/>
                </a:schemeClr>
              </a:solidFill>
            </a:endParaRPr>
          </a:p>
          <a:p>
            <a:pPr lvl="2" marL="1371600" indent="-317500" defTabSz="457200">
              <a:lnSpc>
                <a:spcPct val="100000"/>
              </a:lnSpc>
              <a:spcBef>
                <a:spcPts val="0"/>
              </a:spcBef>
              <a:buClr>
                <a:srgbClr val="1155CC"/>
              </a:buClr>
              <a:buSzPct val="123000"/>
              <a:buFont typeface="Arial"/>
              <a:buChar char="▪"/>
              <a:defRPr sz="4500" u="sng">
                <a:latin typeface="Arial"/>
                <a:ea typeface="Arial"/>
                <a:cs typeface="Arial"/>
                <a:sym typeface="Arial"/>
              </a:defRPr>
            </a:pPr>
            <a:r>
              <a:rPr>
                <a:hlinkClick r:id="rId2" invalidUrl="" action="" tgtFrame="" tooltip="" history="1" highlightClick="0" endSnd="0"/>
              </a:rPr>
              <a:t>https://research.google/blog/videoprism-a-foundational-visual-encoder-for-video-understanding/</a:t>
            </a:r>
            <a:r>
              <a:t> &lt;- Quick look at it in action</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June 27, 2025 (continued)…"/>
          <p:cNvSpPr txBox="1"/>
          <p:nvPr/>
        </p:nvSpPr>
        <p:spPr>
          <a:xfrm>
            <a:off x="1135471" y="872948"/>
            <a:ext cx="22113058" cy="119701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June 27, 2025 (continued)</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Alibaba developed a system that can identify gastric cancer from standard CT scans with greater accuracy than doctors. China has already deployed the system and screened over 78,000 patients!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Google also launched an update of their Gemma model which is designed to run locally on smart phones and edge devices. Gemma provides multimodal AI capabilities without any Internet connection. In addition to being able to understand text, images, audio, and video, the model can handle translation and is open source.</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Google DeepMind released an AI system called AlphaGenome that predicts how genetic variations affect biological processes and can analyze DNA sequences up to 1 million letters long.</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July 4,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Researchers have developed an artificial intelligence system that can detect Parkinson’s disease by analyzing short videos of people smiling, achieving 88% accuracy.</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Mayo Clinic researchers have created an artificial intelligence tool that can identify nine different types of dementia from a single brain scan.</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July 4, 2025…"/>
          <p:cNvSpPr txBox="1"/>
          <p:nvPr/>
        </p:nvSpPr>
        <p:spPr>
          <a:xfrm>
            <a:off x="1135471" y="1203148"/>
            <a:ext cx="22113058" cy="113097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July 4,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Microsoft researchers developed an AI diagnostic system that correctly solved 85% of complex medical cases from the New England Journal of Medicine compared to just 20% accuracy achieved by experienced physicians.</a:t>
            </a:r>
            <a:endParaRPr>
              <a:solidFill>
                <a:schemeClr val="accent4">
                  <a:hueOff val="475731"/>
                  <a:satOff val="-4338"/>
                  <a:lumOff val="10182"/>
                </a:schemeClr>
              </a:solidFill>
            </a:endParaRP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The Olympics are implementing artificial intelligence across quite a few areas of the coming winter Olympics. </a:t>
            </a:r>
          </a:p>
          <a:p>
            <a:pPr lvl="2" marL="13716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Broadcast partners during the last Olympic games used AI to transform 11,000 hours of footage into 97,000 highlight clips. </a:t>
            </a:r>
          </a:p>
          <a:p>
            <a:pPr lvl="2" marL="1371600" indent="-317500" defTabSz="457200">
              <a:lnSpc>
                <a:spcPct val="100000"/>
              </a:lnSpc>
              <a:spcBef>
                <a:spcPts val="0"/>
              </a:spcBef>
              <a:buSzPct val="123000"/>
              <a:buFont typeface="Arial"/>
              <a:buChar char="▪"/>
              <a:defRPr sz="4500">
                <a:latin typeface="Arial"/>
                <a:ea typeface="Arial"/>
                <a:cs typeface="Arial"/>
                <a:sym typeface="Arial"/>
              </a:defRPr>
            </a:pPr>
            <a:r>
              <a:t>Alibaba and Omega are using depth and segmentation (two great terms to know!) to track athlete movements and give biomechanical analysis.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ElevenLabs released a new tool that creates custom synthetic voices that are extremely dynamic and might be putting the voiceover professional out of work. These are worth checking out as they are very dynamic and have the ability to be guided to match the timbre and enthusiasm of the script.</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Andrej Karpathy a great point that local models are making significant inroads and will soon be the bridge between devices in the cloud, small models can process text, images, and audio offline, and then hook into external tools as needed.</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July 4, 2025 (continued)…"/>
          <p:cNvSpPr txBox="1"/>
          <p:nvPr/>
        </p:nvSpPr>
        <p:spPr>
          <a:xfrm>
            <a:off x="1135471" y="212548"/>
            <a:ext cx="22113058" cy="132909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July 4, 2025 (continued)</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Nvidia</a:t>
            </a:r>
            <a:r>
              <a:t> released an 8 billion parameter vision model designed for document processing and character recognition. This </a:t>
            </a:r>
            <a:r>
              <a:rPr>
                <a:solidFill>
                  <a:schemeClr val="accent4">
                    <a:hueOff val="475731"/>
                    <a:satOff val="-4338"/>
                    <a:lumOff val="10182"/>
                  </a:schemeClr>
                </a:solidFill>
              </a:rPr>
              <a:t>can extract and understand information from complex documents</a:t>
            </a:r>
            <a:r>
              <a:t>, PDFs, images, tables, charts, formulas, and diagrams. </a:t>
            </a:r>
            <a:r>
              <a:rPr>
                <a:solidFill>
                  <a:schemeClr val="accent4">
                    <a:hueOff val="475731"/>
                    <a:satOff val="-4338"/>
                    <a:lumOff val="10182"/>
                  </a:schemeClr>
                </a:solidFill>
              </a:rPr>
              <a:t>This will lead to automating workflows in finance healthcare and law firms. </a:t>
            </a:r>
            <a:r>
              <a:t>These models will also help with invoice processing and compliance. </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Google released a hurricane forecasting model for with long-term forecasting… up to two weeks ahead of a storm.</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July 18,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ChatGPT is on track to edit and understand Excel and PowerPoint within chats, without opening Microsoft Office.</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July 25,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Meta released a dataset of 4,000+ videos of face-to-face conversations and over 65,000 social interactions with full annotations to help models learn and emulate behavior.</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Google DeepMind released an AI tool called Aeneas that will help historians interpret fragments of Latin inscriptions.</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August 8,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Google released a world simulation model that creates entire explorable 3D worlds with just a prompt.</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Bam. We’re crushing it."/>
          <p:cNvSpPr txBox="1"/>
          <p:nvPr>
            <p:ph type="body" idx="1"/>
          </p:nvPr>
        </p:nvSpPr>
        <p:spPr>
          <a:xfrm>
            <a:off x="1206500" y="2269113"/>
            <a:ext cx="21971000" cy="9177774"/>
          </a:xfrm>
          <a:prstGeom prst="rect">
            <a:avLst/>
          </a:prstGeom>
        </p:spPr>
        <p:txBody>
          <a:bodyPr/>
          <a:lstStyle/>
          <a:p>
            <a:pPr/>
            <a:r>
              <a:t>Bam. We’re crushing it.</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Trend THREE: Agency…"/>
          <p:cNvSpPr txBox="1"/>
          <p:nvPr>
            <p:ph type="body" idx="1"/>
          </p:nvPr>
        </p:nvSpPr>
        <p:spPr>
          <a:xfrm>
            <a:off x="1206500" y="2269113"/>
            <a:ext cx="21971000" cy="9177774"/>
          </a:xfrm>
          <a:prstGeom prst="rect">
            <a:avLst/>
          </a:prstGeom>
        </p:spPr>
        <p:txBody>
          <a:bodyPr/>
          <a:lstStyle/>
          <a:p>
            <a:pPr/>
            <a:r>
              <a:t>Trend THREE: Agency</a:t>
            </a:r>
          </a:p>
          <a:p>
            <a:pPr/>
          </a:p>
          <a:p>
            <a:pPr/>
            <a:r>
              <a:t>AI taking actions on your behalf</a:t>
            </a:r>
          </a:p>
          <a:p>
            <a:pPr/>
            <a:r>
              <a:t>Language is an </a:t>
            </a:r>
            <a:r>
              <a:rPr i="1">
                <a:latin typeface="+mn-lt"/>
                <a:ea typeface="+mn-ea"/>
                <a:cs typeface="+mn-cs"/>
                <a:sym typeface="Helvetica Neue"/>
              </a:rPr>
              <a:t>interface</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In February, We Ran A Perplexity Deep Research Demo…"/>
          <p:cNvSpPr txBox="1"/>
          <p:nvPr>
            <p:ph type="body" idx="1"/>
          </p:nvPr>
        </p:nvSpPr>
        <p:spPr>
          <a:xfrm>
            <a:off x="1206500" y="1633680"/>
            <a:ext cx="21971000" cy="10448640"/>
          </a:xfrm>
          <a:prstGeom prst="rect">
            <a:avLst/>
          </a:prstGeom>
        </p:spPr>
        <p:txBody>
          <a:bodyPr/>
          <a:lstStyle/>
          <a:p>
            <a:pPr defTabSz="1072869">
              <a:defRPr spc="-102" sz="5104"/>
            </a:pPr>
            <a:r>
              <a:t>In February, We Ran A Perplexity Deep Research Demo</a:t>
            </a:r>
          </a:p>
          <a:p>
            <a:pPr defTabSz="1072869">
              <a:defRPr spc="-102" sz="5104"/>
            </a:pPr>
          </a:p>
          <a:p>
            <a:pPr defTabSz="1072869">
              <a:defRPr spc="-102" sz="5104"/>
            </a:pPr>
            <a:r>
              <a:t>“I'd like to get a recommendation on a home to purchase in Sussex County Delaware for $750,000 or less. I'd like to try to identify the best value for that price that I could hold onto and resell and I'd like to find the strongest realtor in the area to represent me as a buyer.”</a:t>
            </a:r>
          </a:p>
          <a:p>
            <a:pPr defTabSz="1072869">
              <a:defRPr spc="-102" sz="5104"/>
            </a:pPr>
          </a:p>
          <a:p>
            <a:pPr defTabSz="1072869">
              <a:defRPr spc="-102" sz="5104"/>
            </a:pPr>
            <a:r>
              <a:rPr u="sng">
                <a:hlinkClick r:id="rId2" invalidUrl="" action="" tgtFrame="" tooltip="" history="1" highlightClick="0" endSnd="0"/>
              </a:rPr>
              <a:t>https://www.perplexity.ai/</a:t>
            </a:r>
            <a:r>
              <a:t> </a:t>
            </a:r>
          </a:p>
          <a:p>
            <a:pPr defTabSz="1072869">
              <a:defRPr spc="-102" sz="5104"/>
            </a:pPr>
          </a:p>
          <a:p>
            <a:pPr defTabSz="1072869">
              <a:defRPr spc="-102" sz="5104"/>
            </a:pPr>
            <a:r>
              <a:t>Results: </a:t>
            </a:r>
            <a:r>
              <a:rPr u="sng">
                <a:hlinkClick r:id="rId3" invalidUrl="" action="" tgtFrame="" tooltip="" history="1" highlightClick="0" endSnd="0"/>
              </a:rPr>
              <a:t>https://www.perplexity.ai/search/i-d-like-to-get-a-recommendati-TQBjHA63Qc.fehbgIGf4hA</a:t>
            </a:r>
            <a:r>
              <a:t> </a:t>
            </a:r>
          </a:p>
          <a:p>
            <a:pPr defTabSz="1072869">
              <a:defRPr spc="-102" sz="5104"/>
            </a:pPr>
          </a:p>
          <a:p>
            <a:pPr defTabSz="1072869">
              <a:defRPr spc="-102" sz="5104">
                <a:solidFill>
                  <a:schemeClr val="accent4">
                    <a:hueOff val="475731"/>
                    <a:satOff val="-4338"/>
                    <a:lumOff val="10182"/>
                  </a:schemeClr>
                </a:solidFill>
              </a:defRPr>
            </a:pPr>
            <a:r>
              <a:t>Since February EVERY model now has a research agent… if you’re not using deep research you are missing opportunities in any subject!</a:t>
            </a:r>
          </a:p>
          <a:p>
            <a:pPr defTabSz="1072869">
              <a:defRPr spc="-102" sz="5104">
                <a:solidFill>
                  <a:schemeClr val="accent4">
                    <a:hueOff val="475731"/>
                    <a:satOff val="-4338"/>
                    <a:lumOff val="10182"/>
                  </a:schemeClr>
                </a:solidFill>
              </a:defRPr>
            </a:pPr>
          </a:p>
          <a:p>
            <a:pPr defTabSz="1072869">
              <a:defRPr spc="-102" sz="5104">
                <a:solidFill>
                  <a:schemeClr val="accent4">
                    <a:hueOff val="475731"/>
                    <a:satOff val="-4338"/>
                    <a:lumOff val="10182"/>
                  </a:schemeClr>
                </a:solidFill>
              </a:defRPr>
            </a:pPr>
            <a:r>
              <a:t>I use it dozens of times per day for my entire family.  Incessantly.</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Simple.ai  &lt;-LINK…"/>
          <p:cNvSpPr txBox="1"/>
          <p:nvPr>
            <p:ph type="body" idx="1"/>
          </p:nvPr>
        </p:nvSpPr>
        <p:spPr>
          <a:xfrm>
            <a:off x="1206500" y="2218719"/>
            <a:ext cx="21971000" cy="9278562"/>
          </a:xfrm>
          <a:prstGeom prst="rect">
            <a:avLst/>
          </a:prstGeom>
        </p:spPr>
        <p:txBody>
          <a:bodyPr/>
          <a:lstStyle/>
          <a:p>
            <a:pPr defTabSz="1389853">
              <a:defRPr spc="-132" sz="6612"/>
            </a:pPr>
            <a:r>
              <a:rPr u="sng">
                <a:hlinkClick r:id="rId2" invalidUrl="" action="" tgtFrame="" tooltip="" history="1" highlightClick="0" endSnd="0"/>
              </a:rPr>
              <a:t>Simple.ai </a:t>
            </a:r>
            <a:r>
              <a:t> &lt;-LINK</a:t>
            </a:r>
          </a:p>
          <a:p>
            <a:pPr defTabSz="1389853">
              <a:defRPr spc="-132" sz="6612"/>
            </a:pPr>
          </a:p>
          <a:p>
            <a:pPr defTabSz="1389853">
              <a:defRPr spc="-132" sz="6612"/>
            </a:pPr>
            <a:r>
              <a:t>In February we did a demo call with Kathleen</a:t>
            </a:r>
          </a:p>
          <a:p>
            <a:pPr defTabSz="1389853">
              <a:defRPr spc="-132" sz="6612"/>
            </a:pPr>
          </a:p>
          <a:p>
            <a:pPr defTabSz="1389853">
              <a:defRPr spc="-132" sz="6612"/>
            </a:pPr>
            <a:r>
              <a:t>The audience wrote five things we wanted to find out from Kathleen on index cards</a:t>
            </a:r>
          </a:p>
          <a:p>
            <a:pPr defTabSz="1389853">
              <a:defRPr spc="-132" sz="6612"/>
            </a:pPr>
          </a:p>
          <a:p>
            <a:pPr defTabSz="1389853">
              <a:defRPr spc="-132" sz="6612">
                <a:solidFill>
                  <a:srgbClr val="FFFB00"/>
                </a:solidFill>
              </a:defRPr>
            </a:pPr>
            <a:r>
              <a:t>The AI called Kathleen, got the answers, and then sent me an email summary of their conversation.</a:t>
            </a:r>
          </a:p>
          <a:p>
            <a:pPr defTabSz="1389853">
              <a:defRPr spc="-132" sz="6612">
                <a:solidFill>
                  <a:srgbClr val="FFFB00"/>
                </a:solidFill>
              </a:defRPr>
            </a:pPr>
          </a:p>
          <a:p>
            <a:pPr defTabSz="1389853">
              <a:defRPr spc="-132" sz="6612">
                <a:solidFill>
                  <a:srgbClr val="FFFB00"/>
                </a:solidFill>
              </a:defRPr>
            </a:pPr>
            <a:r>
              <a:t>You’ll see a lot of this in our review in a moment.</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Currently VP Digital At Draper Media"/>
          <p:cNvSpPr txBox="1"/>
          <p:nvPr>
            <p:ph type="title"/>
          </p:nvPr>
        </p:nvSpPr>
        <p:spPr>
          <a:xfrm>
            <a:off x="1206500" y="1749797"/>
            <a:ext cx="21971000" cy="1433163"/>
          </a:xfrm>
          <a:prstGeom prst="rect">
            <a:avLst/>
          </a:prstGeom>
        </p:spPr>
        <p:txBody>
          <a:bodyPr/>
          <a:lstStyle>
            <a:lvl1pPr algn="ctr"/>
          </a:lstStyle>
          <a:p>
            <a:pPr/>
            <a:r>
              <a:t>Currently VP Digital At Draper Media</a:t>
            </a:r>
          </a:p>
        </p:txBody>
      </p:sp>
      <p:sp>
        <p:nvSpPr>
          <p:cNvPr id="187" name="VP Draper Digital Media"/>
          <p:cNvSpPr txBox="1"/>
          <p:nvPr>
            <p:ph type="body" idx="1"/>
          </p:nvPr>
        </p:nvSpPr>
        <p:spPr>
          <a:xfrm>
            <a:off x="-6350" y="3770910"/>
            <a:ext cx="24396701" cy="8256011"/>
          </a:xfrm>
          <a:prstGeom prst="rect">
            <a:avLst/>
          </a:prstGeom>
          <a:solidFill>
            <a:srgbClr val="FFFFFF"/>
          </a:solidFill>
        </p:spPr>
        <p:txBody>
          <a:bodyPr/>
          <a:lstStyle/>
          <a:p>
            <a:pPr/>
            <a:r>
              <a:t>VP Draper Digital Media</a:t>
            </a:r>
          </a:p>
        </p:txBody>
      </p:sp>
      <p:pic>
        <p:nvPicPr>
          <p:cNvPr id="188" name="pasted-movie.png" descr="pasted-movie.png"/>
          <p:cNvPicPr>
            <a:picLocks noChangeAspect="1"/>
          </p:cNvPicPr>
          <p:nvPr/>
        </p:nvPicPr>
        <p:blipFill>
          <a:blip r:embed="rId2">
            <a:extLst/>
          </a:blip>
          <a:stretch>
            <a:fillRect/>
          </a:stretch>
        </p:blipFill>
        <p:spPr>
          <a:xfrm>
            <a:off x="-1" y="3826707"/>
            <a:ext cx="24384001" cy="7473082"/>
          </a:xfrm>
          <a:prstGeom prst="rect">
            <a:avLst/>
          </a:prstGeom>
          <a:ln w="12700">
            <a:solidFill>
              <a:srgbClr val="F3F7F5"/>
            </a:solidFill>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Consumers are using agents to reach out to companies.…"/>
          <p:cNvSpPr txBox="1"/>
          <p:nvPr>
            <p:ph type="body" idx="1"/>
          </p:nvPr>
        </p:nvSpPr>
        <p:spPr>
          <a:xfrm>
            <a:off x="1206500" y="3067188"/>
            <a:ext cx="21971000" cy="7581624"/>
          </a:xfrm>
          <a:prstGeom prst="rect">
            <a:avLst/>
          </a:prstGeom>
        </p:spPr>
        <p:txBody>
          <a:bodyPr/>
          <a:lstStyle/>
          <a:p>
            <a:pPr defTabSz="2413955">
              <a:defRPr spc="-229" sz="11484"/>
            </a:pPr>
            <a:r>
              <a:t>Consumers are using agents to reach out to companies. </a:t>
            </a:r>
          </a:p>
          <a:p>
            <a:pPr defTabSz="2413955">
              <a:defRPr spc="-229" sz="11484"/>
            </a:pPr>
          </a:p>
          <a:p>
            <a:pPr defTabSz="2413955">
              <a:defRPr spc="-229" sz="11484"/>
            </a:pPr>
            <a:r>
              <a:t>Companies are building agents to answer consumers.</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Yellow text time again……"/>
          <p:cNvSpPr txBox="1"/>
          <p:nvPr>
            <p:ph type="body" idx="1"/>
          </p:nvPr>
        </p:nvSpPr>
        <p:spPr>
          <a:xfrm>
            <a:off x="1206500" y="1542626"/>
            <a:ext cx="21971000" cy="10630748"/>
          </a:xfrm>
          <a:prstGeom prst="rect">
            <a:avLst/>
          </a:prstGeom>
        </p:spPr>
        <p:txBody>
          <a:bodyPr/>
          <a:lstStyle/>
          <a:p>
            <a:pPr/>
            <a:r>
              <a:t>Yellow text time again…</a:t>
            </a:r>
          </a:p>
          <a:p>
            <a:pPr/>
          </a:p>
          <a:p>
            <a:pPr>
              <a:defRPr>
                <a:solidFill>
                  <a:schemeClr val="accent4">
                    <a:hueOff val="475731"/>
                    <a:satOff val="-4338"/>
                    <a:lumOff val="10182"/>
                  </a:schemeClr>
                </a:solidFill>
              </a:defRPr>
            </a:pPr>
            <a:r>
              <a:t>A </a:t>
            </a:r>
            <a:r>
              <a:rPr u="sng"/>
              <a:t>TON</a:t>
            </a:r>
            <a:r>
              <a:t> HAPPENED SINCE FEBRUARY WITH AGENTS.</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3" name="The easiest way to do your property accounting  |  Save 100s of hours coding invoices and expenses" descr="The easiest way to do your property accounting  |  Save 100s of hours coding invoices and expenses"/>
          <p:cNvPicPr>
            <a:picLocks noChangeAspect="0"/>
          </p:cNvPicPr>
          <p:nvPr>
            <a:videoFile xmlns:mc="http://schemas.openxmlformats.org/markup-compatibility/2006" xmlns:aiw="http://developer.apple.com/namespaces/iwork" r:link="rId2" mc:Ignorable="aiw" aiw:title="The easiest way to do your property accounting  |  Save 100s of hours coding invoices and expenses" aiw:author="IronLedgerAI"/>
          </p:nvPr>
        </p:nvPicPr>
        <p:blipFill>
          <a:blip r:embed="rId3">
            <a:extLst/>
          </a:blip>
          <a:stretch>
            <a:fillRect/>
          </a:stretch>
        </p:blipFill>
        <p:spPr>
          <a:xfrm>
            <a:off x="4815447" y="3480817"/>
            <a:ext cx="14753106" cy="11064829"/>
          </a:xfrm>
          <a:prstGeom prst="rect">
            <a:avLst/>
          </a:prstGeom>
        </p:spPr>
      </p:pic>
      <p:sp>
        <p:nvSpPr>
          <p:cNvPr id="354" name="IronLedger (YCombinator)  provides AI agents for property accounting, starting with accounts payable.…"/>
          <p:cNvSpPr txBox="1"/>
          <p:nvPr/>
        </p:nvSpPr>
        <p:spPr>
          <a:xfrm>
            <a:off x="2972834" y="864707"/>
            <a:ext cx="18438332" cy="421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sz="4500">
                <a:latin typeface="Helvetica"/>
                <a:ea typeface="Helvetica"/>
                <a:cs typeface="Helvetica"/>
                <a:sym typeface="Helvetica"/>
              </a:defRPr>
            </a:pPr>
            <a:r>
              <a:t>IronLedger (YCombinator)  provides AI agents for property accounting, starting with accounts payable.</a:t>
            </a:r>
          </a:p>
          <a:p>
            <a:pPr defTabSz="457200">
              <a:lnSpc>
                <a:spcPct val="100000"/>
              </a:lnSpc>
              <a:spcBef>
                <a:spcPts val="0"/>
              </a:spcBef>
              <a:defRPr sz="4500">
                <a:latin typeface="Helvetica"/>
                <a:ea typeface="Helvetica"/>
                <a:cs typeface="Helvetica"/>
                <a:sym typeface="Helvetica"/>
              </a:defRPr>
            </a:pPr>
          </a:p>
          <a:p>
            <a:pPr defTabSz="457200">
              <a:lnSpc>
                <a:spcPct val="100000"/>
              </a:lnSpc>
              <a:spcBef>
                <a:spcPts val="0"/>
              </a:spcBef>
              <a:defRPr sz="4500">
                <a:latin typeface="Helvetica"/>
                <a:ea typeface="Helvetica"/>
                <a:cs typeface="Helvetica"/>
                <a:sym typeface="Helvetica"/>
              </a:defRPr>
            </a:pPr>
            <a:r>
              <a:t>They're “already eliminating 100s of hours of work for 1000s of multifamily units every month.” -July 30, 205</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35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353"/>
                </p:tgtEl>
              </p:cMediaNode>
            </p:video>
            <p:seq concurrent="1" prevAc="none" nextAc="seek">
              <p:cTn id="8" evtFilter="cancelBubble" nodeType="interactiveSeq" restart="whenNotActive" fill="hold">
                <p:stCondLst>
                  <p:cond delay="0" evt="onClick">
                    <p:tgtEl>
                      <p:spTgt spid="353"/>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53"/>
                                        </p:tgtEl>
                                      </p:cBhvr>
                                    </p:cmd>
                                  </p:childTnLst>
                                </p:cTn>
                              </p:par>
                            </p:childTnLst>
                          </p:cTn>
                        </p:par>
                      </p:childTnLst>
                    </p:cTn>
                  </p:par>
                </p:childTnLst>
              </p:cTn>
              <p:nextCondLst>
                <p:cond delay="0" evt="onClick">
                  <p:tgtEl>
                    <p:spTgt spid="353"/>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Agents"/>
          <p:cNvSpPr txBox="1"/>
          <p:nvPr>
            <p:ph type="body" sz="half" idx="1"/>
          </p:nvPr>
        </p:nvSpPr>
        <p:spPr>
          <a:xfrm>
            <a:off x="1206500" y="-647106"/>
            <a:ext cx="21971000" cy="3421333"/>
          </a:xfrm>
          <a:prstGeom prst="rect">
            <a:avLst/>
          </a:prstGeom>
        </p:spPr>
        <p:txBody>
          <a:bodyPr/>
          <a:lstStyle/>
          <a:p>
            <a:pPr/>
            <a:r>
              <a:t>Agents</a:t>
            </a:r>
          </a:p>
        </p:txBody>
      </p:sp>
      <p:sp>
        <p:nvSpPr>
          <p:cNvPr id="357" name="March 7, 2025…"/>
          <p:cNvSpPr txBox="1"/>
          <p:nvPr/>
        </p:nvSpPr>
        <p:spPr>
          <a:xfrm>
            <a:off x="1135471" y="2059117"/>
            <a:ext cx="22113058" cy="113097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March 7, 2025</a:t>
            </a:r>
          </a:p>
          <a:p>
            <a:pPr lvl="1" marL="914400" indent="-317500" defTabSz="457200">
              <a:lnSpc>
                <a:spcPct val="100000"/>
              </a:lnSpc>
              <a:spcBef>
                <a:spcPts val="0"/>
              </a:spcBef>
              <a:buClr>
                <a:srgbClr val="1155CC"/>
              </a:buClr>
              <a:buSzPct val="123000"/>
              <a:buFont typeface="Arial"/>
              <a:buChar char="◦"/>
              <a:defRPr sz="4500">
                <a:solidFill>
                  <a:schemeClr val="accent4">
                    <a:hueOff val="475731"/>
                    <a:satOff val="-4338"/>
                    <a:lumOff val="10182"/>
                  </a:schemeClr>
                </a:solidFill>
                <a:latin typeface="Arial"/>
                <a:ea typeface="Arial"/>
                <a:cs typeface="Arial"/>
                <a:sym typeface="Arial"/>
              </a:defRPr>
            </a:pPr>
            <a:r>
              <a:t>OpenAI Plans Premium AI “Agents” with Monthly Fees Up to $20,000</a:t>
            </a:r>
          </a:p>
          <a:p>
            <a:pPr lvl="1" marL="9144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Amazon Developing AI Reasoning Model Under Nova Brand</a:t>
            </a:r>
          </a:p>
          <a:p>
            <a:pPr lvl="1" marL="9144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AI financial analyst Endex emerges from stealth with OpenAI partnership</a:t>
            </a:r>
          </a:p>
          <a:p>
            <a:pPr lvl="1" marL="914400" indent="-317500" defTabSz="457200">
              <a:lnSpc>
                <a:spcPct val="100000"/>
              </a:lnSpc>
              <a:spcBef>
                <a:spcPts val="0"/>
              </a:spcBef>
              <a:buClr>
                <a:srgbClr val="1155CC"/>
              </a:buClr>
              <a:buSzPct val="123000"/>
              <a:buFont typeface="Arial"/>
              <a:buChar char="◦"/>
              <a:defRPr sz="4500">
                <a:solidFill>
                  <a:schemeClr val="accent4">
                    <a:hueOff val="475731"/>
                    <a:satOff val="-4338"/>
                    <a:lumOff val="10182"/>
                  </a:schemeClr>
                </a:solidFill>
                <a:latin typeface="Arial"/>
                <a:ea typeface="Arial"/>
                <a:cs typeface="Arial"/>
                <a:sym typeface="Arial"/>
              </a:defRPr>
            </a:pPr>
            <a:r>
              <a:t>Adam Silverman Predicts UI Design Will Shift From Human to Agent Experience</a:t>
            </a:r>
          </a:p>
          <a:p>
            <a:pPr marL="4572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March 14, 2025</a:t>
            </a:r>
          </a:p>
          <a:p>
            <a:pPr lvl="1" marL="9144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OpenAI is pushing the pace of agent adoption (AIs that can take action on your behalf) with the addition of commands that can help developers build agents that can search the web, look through local files, and even control your computer.</a:t>
            </a:r>
          </a:p>
          <a:p>
            <a:pPr lvl="1" marL="914400" indent="-317500" defTabSz="457200">
              <a:lnSpc>
                <a:spcPct val="100000"/>
              </a:lnSpc>
              <a:spcBef>
                <a:spcPts val="0"/>
              </a:spcBef>
              <a:buClr>
                <a:srgbClr val="1155CC"/>
              </a:buClr>
              <a:buSzPct val="123000"/>
              <a:buFont typeface="Arial"/>
              <a:buChar char="◦"/>
              <a:defRPr sz="4500">
                <a:solidFill>
                  <a:schemeClr val="accent4">
                    <a:hueOff val="475731"/>
                    <a:satOff val="-4338"/>
                    <a:lumOff val="10182"/>
                  </a:schemeClr>
                </a:solidFill>
                <a:latin typeface="Arial"/>
                <a:ea typeface="Arial"/>
                <a:cs typeface="Arial"/>
                <a:sym typeface="Arial"/>
              </a:defRPr>
            </a:pPr>
            <a:r>
              <a:t>Legal AI provider, Harvey, has built agents that are outperforming humans at law firms.  </a:t>
            </a:r>
          </a:p>
          <a:p>
            <a:pPr lvl="2" marL="1371600" indent="-317500" defTabSz="457200">
              <a:lnSpc>
                <a:spcPct val="100000"/>
              </a:lnSpc>
              <a:spcBef>
                <a:spcPts val="0"/>
              </a:spcBef>
              <a:buClr>
                <a:srgbClr val="1155CC"/>
              </a:buClr>
              <a:buSzPct val="123000"/>
              <a:buFont typeface="Arial"/>
              <a:buChar char="▪"/>
              <a:defRPr sz="4500" u="sng">
                <a:latin typeface="Arial"/>
                <a:ea typeface="Arial"/>
                <a:cs typeface="Arial"/>
                <a:sym typeface="Arial"/>
              </a:defRPr>
            </a:pPr>
            <a:r>
              <a:rPr>
                <a:hlinkClick r:id="rId2" invalidUrl="" action="" tgtFrame="" tooltip="" history="1" highlightClick="0" endSnd="0"/>
              </a:rPr>
              <a:t>https://x.com/harvey/status/1899491666429632907</a:t>
            </a:r>
            <a:r>
              <a:rPr u="none"/>
              <a:t> &lt;-Watch this later!</a:t>
            </a:r>
            <a:endParaRPr u="none"/>
          </a:p>
          <a:p>
            <a:pPr lvl="1" marL="9144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Another breakthrough product comes out of China called Manus, with building hype coming off of the previous week’s announcement. This is a product that is built on top of Anthropic’s Claude that has 29 additional agent tools, like browser control.  </a:t>
            </a:r>
            <a:r>
              <a:rPr u="sng">
                <a:hlinkClick r:id="rId3" invalidUrl="" action="" tgtFrame="" tooltip="" history="1" highlightClick="0" endSnd="0"/>
              </a:rPr>
              <a:t>https://manus.im/</a:t>
            </a:r>
            <a:r>
              <a:t> </a:t>
            </a:r>
          </a:p>
          <a:p>
            <a:pPr lvl="1" marL="9144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The Pentagon signed a deal to use AI agents for military planning.</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March 21 2025…"/>
          <p:cNvSpPr txBox="1"/>
          <p:nvPr/>
        </p:nvSpPr>
        <p:spPr>
          <a:xfrm>
            <a:off x="1135471" y="1533348"/>
            <a:ext cx="22113058" cy="10649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March 21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Nvidia released two open models that allow AI agents to reason.</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Anthropic has given its AI the ability to search the web</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A new study came out that shows that AI agents are doubling their abilities every seven months.</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March 28,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 few months ago, Anthropic released a structured method of allowing AI models to talk to third-party systems. This is called the “Model Context Protocol” or MCP for short. This week OpenAI announced that it would adopt Anthropic’s standard.</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Researchers at Harvard conducted a randomized trial with 776 Procter &amp; Gamble employees and found that a single person can work as well as a two-person team if given AI tools. </a:t>
            </a:r>
            <a:r>
              <a:rPr>
                <a:solidFill>
                  <a:schemeClr val="accent3">
                    <a:hueOff val="-385756"/>
                    <a:satOff val="-32155"/>
                    <a:lumOff val="17967"/>
                  </a:schemeClr>
                </a:solidFill>
              </a:rPr>
              <a:t>- THIS MEANS YOU, REALTORS</a:t>
            </a:r>
            <a:endParaRPr>
              <a:solidFill>
                <a:schemeClr val="accent3">
                  <a:hueOff val="-385756"/>
                  <a:satOff val="-32155"/>
                  <a:lumOff val="17967"/>
                </a:schemeClr>
              </a:solidFill>
            </a:endParaRP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 trend in the last two weeks is developers releasing text files with detailed language model instructions in text.</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Lockheed Martin and Google announced an integration of Google’s AI tools into Lockheed’s factory systems.</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April 4, 2025…"/>
          <p:cNvSpPr txBox="1"/>
          <p:nvPr/>
        </p:nvSpPr>
        <p:spPr>
          <a:xfrm>
            <a:off x="1135471" y="872948"/>
            <a:ext cx="22113058" cy="119701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April 4,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Amazon released an amazing new model that can perform tasks using web browsers. It has over 90% accuracy.</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Automation tool Zapier has now integrated over 8000 apps with the model context protocol. It may take a few more months for this to trickle down to lay people, but I think automation of tasks is going to be a welcome discovery once it becomes demystified.</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April 11,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Google launched their own open agent protocol that allows agents from different vendors to communicate. At the same time, Google announced they will adopt and support Anthropic’s model context protocol (MCP) agent structure.</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Google released a Deep Research competitor to OpenAI and Perplexity. Thanks to Google’s deep integration with search, </a:t>
            </a:r>
            <a:r>
              <a:rPr>
                <a:solidFill>
                  <a:schemeClr val="accent4">
                    <a:hueOff val="475731"/>
                    <a:satOff val="-4338"/>
                    <a:lumOff val="10182"/>
                  </a:schemeClr>
                </a:solidFill>
              </a:rPr>
              <a:t>Google’s Deep Research is already outperforming PhD-level researchers when given access to the web.</a:t>
            </a:r>
            <a:endParaRPr>
              <a:solidFill>
                <a:schemeClr val="accent4">
                  <a:hueOff val="475731"/>
                  <a:satOff val="-4338"/>
                  <a:lumOff val="10182"/>
                </a:schemeClr>
              </a:solidFill>
            </a:endParaRP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Adobe plans to integrate AI agents throughout its Creative Cloud product lineup to automate the mundane parts of creative operations as well as improve context-aware search within videos and photos.</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April 25, 2025…"/>
          <p:cNvSpPr txBox="1"/>
          <p:nvPr/>
        </p:nvSpPr>
        <p:spPr>
          <a:xfrm>
            <a:off x="1135471" y="1203148"/>
            <a:ext cx="22113058" cy="113097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April 25,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Anthropic predicts fully automated AI employees within the next 12 months.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Along those lines, Microsoft predicts that 2025 will be the year that “frontier firms” emerge and AI employees begin to lead operational tasks.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Anthropic launched a research feature. This means that Google, OpenAI, Perplexity, Claude, and DeepSeek all now have robust research capabilities. </a:t>
            </a:r>
            <a:r>
              <a:t>This is also a harbinger for the end of the Internet as we know it.</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ElevenLabs, the audio AI company, has developed a method to allow voice agents to transfer calls to other voice agents. </a:t>
            </a:r>
            <a:r>
              <a:t>That’s a spectacular development and </a:t>
            </a:r>
            <a:r>
              <a:rPr>
                <a:solidFill>
                  <a:schemeClr val="accent4">
                    <a:hueOff val="475731"/>
                    <a:satOff val="-4338"/>
                    <a:lumOff val="10182"/>
                  </a:schemeClr>
                </a:solidFill>
              </a:rPr>
              <a:t>it implies that different specialists agents could take on different tasks and transfer those tasks, just like humans do now. </a:t>
            </a:r>
            <a:r>
              <a:t>I would say call centers are soon to be an extinct species.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 new benchmark has shown that </a:t>
            </a:r>
            <a:r>
              <a:rPr>
                <a:solidFill>
                  <a:schemeClr val="accent4">
                    <a:hueOff val="475731"/>
                    <a:satOff val="-4338"/>
                    <a:lumOff val="10182"/>
                  </a:schemeClr>
                </a:solidFill>
              </a:rPr>
              <a:t>OpenAI’s O3 model can outperform 94 percent of expert virologists.</a:t>
            </a:r>
            <a:endParaRPr>
              <a:solidFill>
                <a:schemeClr val="accent4">
                  <a:hueOff val="475731"/>
                  <a:satOff val="-4338"/>
                  <a:lumOff val="10182"/>
                </a:schemeClr>
              </a:solidFill>
            </a:endParaRPr>
          </a:p>
          <a:p>
            <a:pPr marL="457200" indent="-317500" defTabSz="457200">
              <a:lnSpc>
                <a:spcPct val="100000"/>
              </a:lnSpc>
              <a:spcBef>
                <a:spcPts val="0"/>
              </a:spcBef>
              <a:buSzPct val="123000"/>
              <a:buFont typeface="Arial"/>
              <a:buChar char="•"/>
              <a:defRPr sz="4500">
                <a:latin typeface="Arial"/>
                <a:ea typeface="Arial"/>
                <a:cs typeface="Arial"/>
                <a:sym typeface="Arial"/>
              </a:defRPr>
            </a:pPr>
            <a:r>
              <a:t>May 02,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Yelp began testing AI-powered voice agents to help restaurants and businesses manage incoming phone calls.</a:t>
            </a: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May 9, 2025…"/>
          <p:cNvSpPr txBox="1"/>
          <p:nvPr/>
        </p:nvSpPr>
        <p:spPr>
          <a:xfrm>
            <a:off x="1135471" y="542748"/>
            <a:ext cx="22113058" cy="126305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May 9,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Google Gemini’s 2.5 Pro model became the first model to achieve the number one rank across all text, vision, and web dev benchmarks simultaneously. The model can watch videos and convert them into functional web applications. Gemini has such a large memory that it can review 50,000 lines of code (!) at once within a chat window with no problem.  </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Former Google CEO Eric Schmitt has a startup called FutureHouse which has built five specialized artificial intelligence agents to help scientists navigate large amounts of data and research.</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May 16,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Google released AlphaEvolve, a strong reasoning agent that found the best human solution to 70% of the toughest known logic problems. It actually went beyond humans, and for 20% of the problems (!), it found a novel solution that no one had thought of before and improved on the best known solution. </a:t>
            </a:r>
            <a:r>
              <a:t>Google is using this model to self improve its workflow and has been able to achieve 23% efficiency boosts internally.</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OpenAI’s latest models are exceeding human doctors across standard medical knowledge tests. Six months ago, “AI plus humans” were the best at the test but now “AI without humans” is the best.</a:t>
            </a: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May 23, 2025…"/>
          <p:cNvSpPr txBox="1"/>
          <p:nvPr/>
        </p:nvSpPr>
        <p:spPr>
          <a:xfrm>
            <a:off x="1135471" y="872948"/>
            <a:ext cx="22113058" cy="119701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May 23,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Microsoft launched a science agent which discovered a new material in a few hours. Not only was the new material discovered, but scientists were able to synthesize the compound in the laboratory.</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May 30,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OpenAI went on the record that they plan to launch a super assistant in the first half of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Doctors at Harvard and Stanford benchmarked OpenAI’s o1 preview model and reconfirmed it displayed superhuman diagnostics and reasoning in medicine.</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June 20,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Microsoft released an upgrade to its assistant that can see and analyze what’s on your computer screen to give real-time guidance or directions to troubleshoot or modify settings and use software.</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The UK deployed a system called Extract that converts complex planning documents, including handwritten notes and blurry maps, into digital data within 40 seconds.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Japan’s largest bank partnered with AI company Sakana to automate banking document creation.</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June 20, 2025 (continued)…"/>
          <p:cNvSpPr txBox="1"/>
          <p:nvPr/>
        </p:nvSpPr>
        <p:spPr>
          <a:xfrm>
            <a:off x="1135471" y="2854148"/>
            <a:ext cx="22113058" cy="80077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June 20, 2025 (continued)</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Russia’s Sberbank announced plans to create their own AI system with advanced reasoning capabilities.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Salesforce released a marketing suite of tools that can handle routine marketing tasks like building audience segments, writing email copy, and managing ad performance. These agents can work independently or assist marketing managers, and take directions like building a campaign or creating personalized offers.</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A model specifically trained for medical use can answer questions as well as human physicians on healthcare benchmarks. What’s really wild about this model is that it is 70% smaller than most models and can run on a laptop locally. </a:t>
            </a:r>
            <a:r>
              <a:rPr>
                <a:solidFill>
                  <a:schemeClr val="accent3">
                    <a:hueOff val="-385756"/>
                    <a:satOff val="-32155"/>
                    <a:lumOff val="17967"/>
                  </a:schemeClr>
                </a:solidFill>
              </a:rPr>
              <a:t>We’re getting to the point where everyone will be able to have a physician in their pocket without even being connected to the cloud.</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0" name="pasted-movie.png" descr="pasted-movie.png"/>
          <p:cNvPicPr>
            <a:picLocks noChangeAspect="1"/>
          </p:cNvPicPr>
          <p:nvPr/>
        </p:nvPicPr>
        <p:blipFill>
          <a:blip r:embed="rId2">
            <a:extLst/>
          </a:blip>
          <a:stretch>
            <a:fillRect/>
          </a:stretch>
        </p:blipFill>
        <p:spPr>
          <a:xfrm>
            <a:off x="5489406" y="3193606"/>
            <a:ext cx="13405188" cy="7328788"/>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June 27, 2025…"/>
          <p:cNvSpPr txBox="1"/>
          <p:nvPr/>
        </p:nvSpPr>
        <p:spPr>
          <a:xfrm>
            <a:off x="1135471" y="872948"/>
            <a:ext cx="22113058" cy="119701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June 27,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Legal AI software company Harvey released a demonstration of their latest workflow tool, which essentially chopped the bottom out of legal work and would terrify me if I were a student in law school.</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OpenAI added both document editing and chat to ChatGPT, which directly competes against Microsoft Office and Google Docs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Microsoft announced a very small model that can run locally on a PC to help users change system settings, using natural language… basically like Alexa for your laptop settings.</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July 4,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 legal AI assistant company called Legora made the radar this week with an introduction of a product called workflows (the same exact name as the product from competing firm Harvey). This allows the automation of due diligence document analysis and legal research using natural language commands. It seems like a harbinger of the end of the paralegal era.</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Writing assistant company Grammarly is acquiring email automation provider Superhuman to combine writing assistance with email management for automating transactional communication. (real estate, law, accounting, sales)</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July 11, 2025…"/>
          <p:cNvSpPr txBox="1"/>
          <p:nvPr/>
        </p:nvSpPr>
        <p:spPr>
          <a:xfrm>
            <a:off x="1135471" y="1203148"/>
            <a:ext cx="22113058" cy="113097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July 11,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A new tool trained to work on Excel spreadsheets is able to achieve a score of 80% on the Excel World Championship test in only 10 minutes. That is 10 times faster than a human.</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July 18,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Anthropic launched an enterprise solution for major financial data providers. Norway’s </a:t>
            </a:r>
            <a:r>
              <a:t>sovereign</a:t>
            </a:r>
            <a:r>
              <a:rPr>
                <a:solidFill>
                  <a:schemeClr val="accent4">
                    <a:hueOff val="475731"/>
                    <a:satOff val="-4338"/>
                    <a:lumOff val="10182"/>
                  </a:schemeClr>
                </a:solidFill>
              </a:rPr>
              <a:t> wealth fund </a:t>
            </a:r>
            <a:r>
              <a:t>beta</a:t>
            </a:r>
            <a:r>
              <a:rPr>
                <a:solidFill>
                  <a:schemeClr val="accent4">
                    <a:hueOff val="475731"/>
                    <a:satOff val="-4338"/>
                    <a:lumOff val="10182"/>
                  </a:schemeClr>
                </a:solidFill>
              </a:rPr>
              <a:t> </a:t>
            </a:r>
            <a:r>
              <a:t>tested it and</a:t>
            </a:r>
            <a:r>
              <a:rPr>
                <a:solidFill>
                  <a:schemeClr val="accent4">
                    <a:hueOff val="475731"/>
                    <a:satOff val="-4338"/>
                    <a:lumOff val="10182"/>
                  </a:schemeClr>
                </a:solidFill>
              </a:rPr>
              <a:t> reported a 20% efficiency boost, equivalent to 213,000 saved hours.</a:t>
            </a:r>
            <a:r>
              <a:t> AIG sped up their underwriting time by 5x and improved data accuracy from 75% to 90%.  </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OpenAI launched an agent designed for investment banking. It’s specifically made to analyze financial documents and create pitch decks </a:t>
            </a:r>
            <a:r>
              <a:rPr>
                <a:solidFill>
                  <a:srgbClr val="FFFFFF"/>
                </a:solidFill>
              </a:rPr>
              <a:t>and can also help with valuations and due diligence. </a:t>
            </a:r>
            <a:r>
              <a:t>Beta testers reported up to 70% reductions in document prep time.</a:t>
            </a:r>
          </a:p>
          <a:p>
            <a:pPr lvl="1" marL="914400" indent="-317500" defTabSz="457200">
              <a:lnSpc>
                <a:spcPct val="100000"/>
              </a:lnSpc>
              <a:spcBef>
                <a:spcPts val="0"/>
              </a:spcBef>
              <a:buSzPct val="123000"/>
              <a:buFont typeface="Arial"/>
              <a:buChar char="◦"/>
              <a:defRPr sz="4500">
                <a:solidFill>
                  <a:schemeClr val="accent3">
                    <a:hueOff val="-385756"/>
                    <a:satOff val="-32155"/>
                    <a:lumOff val="17967"/>
                  </a:schemeClr>
                </a:solidFill>
                <a:latin typeface="Arial"/>
                <a:ea typeface="Arial"/>
                <a:cs typeface="Arial"/>
                <a:sym typeface="Arial"/>
              </a:defRPr>
            </a:pPr>
            <a:r>
              <a:t>Andrej Karpathy mused that if AI becomes the main consumer of data and research papers, the format and language might become compressed or shifted to accommodate the efficiency of an LLM as a reader. - WHAT DOES THIS MEAN FOR REAL ESTATE SEARCH IF THE USERS ARE AI BOTS AND NOT PEOPLE?</a:t>
            </a: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July 25, 2025…"/>
          <p:cNvSpPr txBox="1"/>
          <p:nvPr/>
        </p:nvSpPr>
        <p:spPr>
          <a:xfrm>
            <a:off x="1135471" y="1863548"/>
            <a:ext cx="22113058" cy="99889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July 25,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Multiple models threw their hat into the ring of the recent International Mathematics Olympiad, a world class high school math competition.</a:t>
            </a:r>
          </a:p>
          <a:p>
            <a:pPr lvl="2" marL="1371600" indent="-317500" defTabSz="457200">
              <a:lnSpc>
                <a:spcPct val="100000"/>
              </a:lnSpc>
              <a:spcBef>
                <a:spcPts val="0"/>
              </a:spcBef>
              <a:buSzPct val="123000"/>
              <a:buFont typeface="Arial"/>
              <a:buChar char="▪"/>
              <a:defRPr sz="4500">
                <a:latin typeface="Arial"/>
                <a:ea typeface="Arial"/>
                <a:cs typeface="Arial"/>
                <a:sym typeface="Arial"/>
              </a:defRPr>
            </a:pPr>
            <a:r>
              <a:t>Google Gemini and OpenAI both achieved gold medals in the math competition.</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August 8,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Google launched Gemini DeepThink which is a consumer version of the thinking engine used to win the International Math Olympiad recently.</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Singapore start-up Manus announced Wide Research which empowers multiple agents across multiple models (as a wrapper). It’s supposedly incredibly powerful for dauntingly scaled tasks like researching all Fortune 100 companies at the same time.</a:t>
            </a:r>
          </a:p>
          <a:p>
            <a:pPr lvl="1" marL="914400" indent="-317500" defTabSz="457200">
              <a:lnSpc>
                <a:spcPct val="100000"/>
              </a:lnSpc>
              <a:spcBef>
                <a:spcPts val="0"/>
              </a:spcBef>
              <a:buSzPct val="123000"/>
              <a:buFont typeface="Arial"/>
              <a:buChar char="◦"/>
              <a:defRPr sz="4500">
                <a:solidFill>
                  <a:schemeClr val="accent3">
                    <a:hueOff val="-385756"/>
                    <a:satOff val="-32155"/>
                    <a:lumOff val="17967"/>
                  </a:schemeClr>
                </a:solidFill>
                <a:latin typeface="Arial"/>
                <a:ea typeface="Arial"/>
                <a:cs typeface="Arial"/>
                <a:sym typeface="Arial"/>
              </a:defRPr>
            </a:pPr>
            <a:r>
              <a:t>Andreessen Horowitz is backing voice agent platform, EliseAI, which makes AI voice agents for property management, and healthcare, at a $2B valuation! </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ElevenLabs announced their redesigned interface for AI voice conversation agents.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Shopify continues to roll out conversational commerce agents.</a:t>
            </a:r>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In February we asked “What Is Going to Happen?”…"/>
          <p:cNvSpPr txBox="1"/>
          <p:nvPr>
            <p:ph type="body" idx="1"/>
          </p:nvPr>
        </p:nvSpPr>
        <p:spPr>
          <a:xfrm>
            <a:off x="1206500" y="3470335"/>
            <a:ext cx="21971000" cy="6775330"/>
          </a:xfrm>
          <a:prstGeom prst="rect">
            <a:avLst/>
          </a:prstGeom>
        </p:spPr>
        <p:txBody>
          <a:bodyPr/>
          <a:lstStyle/>
          <a:p>
            <a:pPr defTabSz="1536153">
              <a:defRPr spc="-146" sz="7308" u="sng"/>
            </a:pPr>
            <a:r>
              <a:t>In February we asked “What Is Going to Happen?”</a:t>
            </a:r>
          </a:p>
          <a:p>
            <a:pPr defTabSz="1536153">
              <a:defRPr spc="-146" sz="7308"/>
            </a:pPr>
          </a:p>
          <a:p>
            <a:pPr defTabSz="1536153">
              <a:defRPr spc="-146" sz="7308"/>
            </a:pPr>
            <a:r>
              <a:t>“The ‘content’ of any medium is always another medium. The content of writing is speech, just as the written word is the content of print, and print is the content of the telegraph.”  – Marshall McLuhan 1964</a:t>
            </a:r>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Each new medium both contains and can emulate the mediums it replaces. The internet contains and emulates film, radio, television, publishing, and retail.…"/>
          <p:cNvSpPr txBox="1"/>
          <p:nvPr>
            <p:ph type="body" sz="half" idx="1"/>
          </p:nvPr>
        </p:nvSpPr>
        <p:spPr>
          <a:xfrm>
            <a:off x="1206500" y="1644451"/>
            <a:ext cx="12748880" cy="10427098"/>
          </a:xfrm>
          <a:prstGeom prst="rect">
            <a:avLst/>
          </a:prstGeom>
        </p:spPr>
        <p:txBody>
          <a:bodyPr/>
          <a:lstStyle/>
          <a:p>
            <a:pPr defTabSz="1682453">
              <a:defRPr spc="-160" sz="8004"/>
            </a:pPr>
            <a:r>
              <a:t>Each new medium both contains and can emulate the mediums it replaces. The internet contains and emulates film, radio, television, publishing, and retail. </a:t>
            </a:r>
          </a:p>
          <a:p>
            <a:pPr defTabSz="1682453">
              <a:defRPr spc="-160" sz="8004"/>
            </a:pPr>
          </a:p>
          <a:p>
            <a:pPr defTabSz="1682453">
              <a:defRPr b="1" spc="-160" sz="8004">
                <a:solidFill>
                  <a:schemeClr val="accent2">
                    <a:hueOff val="-206910"/>
                    <a:satOff val="-12829"/>
                    <a:lumOff val="16238"/>
                  </a:schemeClr>
                </a:solidFill>
                <a:latin typeface="+mn-lt"/>
                <a:ea typeface="+mn-ea"/>
                <a:cs typeface="+mn-cs"/>
                <a:sym typeface="Helvetica Neue"/>
              </a:defRPr>
            </a:pPr>
            <a:r>
              <a:t>The content of AI will include… the Internet.</a:t>
            </a:r>
          </a:p>
        </p:txBody>
      </p:sp>
      <p:pic>
        <p:nvPicPr>
          <p:cNvPr id="380" name="pasted-movie.png" descr="pasted-movie.png"/>
          <p:cNvPicPr>
            <a:picLocks noChangeAspect="1"/>
          </p:cNvPicPr>
          <p:nvPr/>
        </p:nvPicPr>
        <p:blipFill>
          <a:blip r:embed="rId2">
            <a:extLst/>
          </a:blip>
          <a:stretch>
            <a:fillRect/>
          </a:stretch>
        </p:blipFill>
        <p:spPr>
          <a:xfrm>
            <a:off x="14772141" y="1835150"/>
            <a:ext cx="8128001" cy="10045700"/>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In February we asked:…"/>
          <p:cNvSpPr txBox="1"/>
          <p:nvPr>
            <p:ph type="body" idx="1"/>
          </p:nvPr>
        </p:nvSpPr>
        <p:spPr>
          <a:xfrm>
            <a:off x="1206500" y="1644451"/>
            <a:ext cx="21971000" cy="10427098"/>
          </a:xfrm>
          <a:prstGeom prst="rect">
            <a:avLst/>
          </a:prstGeom>
        </p:spPr>
        <p:txBody>
          <a:bodyPr/>
          <a:lstStyle/>
          <a:p>
            <a:pPr/>
            <a:r>
              <a:t>In February we asked:</a:t>
            </a:r>
          </a:p>
          <a:p>
            <a:pPr/>
          </a:p>
          <a:p>
            <a:pPr>
              <a:defRPr spc="-180" sz="9000"/>
            </a:pPr>
            <a:r>
              <a:t>What will happen to apps?  Keyboards?  Browsers?  Seach engines?</a:t>
            </a:r>
          </a:p>
          <a:p>
            <a:pPr>
              <a:defRPr spc="-180" sz="9000"/>
            </a:pPr>
          </a:p>
          <a:p>
            <a:pPr>
              <a:defRPr spc="-180" sz="9000"/>
            </a:pPr>
            <a:r>
              <a:t>….Property listings?</a:t>
            </a: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Let’s see what’s happened to web use and SEO in the six months since we last met…"/>
          <p:cNvSpPr txBox="1"/>
          <p:nvPr>
            <p:ph type="body" idx="1"/>
          </p:nvPr>
        </p:nvSpPr>
        <p:spPr>
          <a:xfrm>
            <a:off x="1206500" y="1644451"/>
            <a:ext cx="21971000" cy="10427098"/>
          </a:xfrm>
          <a:prstGeom prst="rect">
            <a:avLst/>
          </a:prstGeom>
        </p:spPr>
        <p:txBody>
          <a:bodyPr/>
          <a:lstStyle/>
          <a:p>
            <a:pPr/>
            <a:r>
              <a:t>Let’s see what’s happened to web use and SEO in the six months since we last met…</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Last time for yellow text!…"/>
          <p:cNvSpPr txBox="1"/>
          <p:nvPr>
            <p:ph type="body" idx="1"/>
          </p:nvPr>
        </p:nvSpPr>
        <p:spPr>
          <a:xfrm>
            <a:off x="1206500" y="1542626"/>
            <a:ext cx="21971000" cy="10630748"/>
          </a:xfrm>
          <a:prstGeom prst="rect">
            <a:avLst/>
          </a:prstGeom>
        </p:spPr>
        <p:txBody>
          <a:bodyPr/>
          <a:lstStyle/>
          <a:p>
            <a:pPr/>
            <a:r>
              <a:t>Last time for yellow text!</a:t>
            </a:r>
          </a:p>
          <a:p>
            <a:pPr/>
            <a:r>
              <a:t>It’s worth it.</a:t>
            </a:r>
          </a:p>
          <a:p>
            <a:pPr>
              <a:defRPr>
                <a:solidFill>
                  <a:schemeClr val="accent4">
                    <a:hueOff val="475731"/>
                    <a:satOff val="-4338"/>
                    <a:lumOff val="10182"/>
                  </a:schemeClr>
                </a:solidFill>
              </a:defRPr>
            </a:pPr>
          </a:p>
          <a:p>
            <a:pPr>
              <a:defRPr>
                <a:solidFill>
                  <a:schemeClr val="accent4">
                    <a:hueOff val="475731"/>
                    <a:satOff val="-4338"/>
                    <a:lumOff val="10182"/>
                  </a:schemeClr>
                </a:solidFill>
              </a:defRPr>
            </a:pPr>
            <a:r>
              <a:t>The internet is </a:t>
            </a:r>
            <a:r>
              <a:rPr u="sng"/>
              <a:t>changing quickly</a:t>
            </a:r>
            <a:r>
              <a:t>.</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Browsers, SEO and Publishing"/>
          <p:cNvSpPr txBox="1"/>
          <p:nvPr>
            <p:ph type="body" sz="half" idx="1"/>
          </p:nvPr>
        </p:nvSpPr>
        <p:spPr>
          <a:xfrm>
            <a:off x="1206500" y="-647106"/>
            <a:ext cx="21971000" cy="3421333"/>
          </a:xfrm>
          <a:prstGeom prst="rect">
            <a:avLst/>
          </a:prstGeom>
        </p:spPr>
        <p:txBody>
          <a:bodyPr/>
          <a:lstStyle/>
          <a:p>
            <a:pPr/>
            <a:r>
              <a:t>Browsers, SEO and Publishing </a:t>
            </a:r>
          </a:p>
        </p:txBody>
      </p:sp>
      <p:sp>
        <p:nvSpPr>
          <p:cNvPr id="389" name="February 28, 2025…"/>
          <p:cNvSpPr txBox="1"/>
          <p:nvPr/>
        </p:nvSpPr>
        <p:spPr>
          <a:xfrm>
            <a:off x="1135471" y="3379916"/>
            <a:ext cx="22113058" cy="86681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February 28,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New Alexa powered by Claude</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Perplexity planning AI browser (Comet)</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March 7,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Apple may be preparing Gemini integration in Apple Intelligence</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Perplexity Launches Enterprise File Integration</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March 21,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Payment processing provider Stripe has created a template to allow companies to share transaction documentation with AI agents.  Never leave the chat!</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April 18,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It’s rumored that OpenAI is creating a social media platform</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 company called Firecrawl has released a web scraper that can navigate complex websites and fill out forms.</a:t>
            </a:r>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April 25, 2025…"/>
          <p:cNvSpPr txBox="1"/>
          <p:nvPr/>
        </p:nvSpPr>
        <p:spPr>
          <a:xfrm>
            <a:off x="1135471" y="542748"/>
            <a:ext cx="22113058" cy="126305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April 25,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Google announced that its</a:t>
            </a:r>
            <a:r>
              <a:t> </a:t>
            </a:r>
            <a:r>
              <a:rPr>
                <a:solidFill>
                  <a:schemeClr val="accent4">
                    <a:hueOff val="475731"/>
                    <a:satOff val="-4338"/>
                    <a:lumOff val="10182"/>
                  </a:schemeClr>
                </a:solidFill>
              </a:rPr>
              <a:t>AI-enhanced search now reaches 1.5 billion users per month.</a:t>
            </a:r>
            <a:endParaRPr>
              <a:solidFill>
                <a:schemeClr val="accent4">
                  <a:hueOff val="475731"/>
                  <a:satOff val="-4338"/>
                  <a:lumOff val="10182"/>
                </a:schemeClr>
              </a:solidFill>
            </a:endParaRP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 study showed that these </a:t>
            </a:r>
            <a:r>
              <a:rPr>
                <a:solidFill>
                  <a:schemeClr val="accent4">
                    <a:hueOff val="475731"/>
                    <a:satOff val="-4338"/>
                    <a:lumOff val="10182"/>
                  </a:schemeClr>
                </a:solidFill>
              </a:rPr>
              <a:t>AI overviews reduce click-through rates by 34%.</a:t>
            </a:r>
            <a:endParaRPr>
              <a:solidFill>
                <a:schemeClr val="accent4">
                  <a:hueOff val="475731"/>
                  <a:satOff val="-4338"/>
                  <a:lumOff val="10182"/>
                </a:schemeClr>
              </a:solidFill>
            </a:endParaRP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Andrej Karpathy, one of the most generous, smartest, kindest, and broad-visioned voices in AI (and I don’t say that lightly), co-founder of OpenAI and former head of AI at Tesla, has said that </a:t>
            </a:r>
            <a:r>
              <a:rPr>
                <a:solidFill>
                  <a:schemeClr val="accent3">
                    <a:hueOff val="-385756"/>
                    <a:satOff val="-32155"/>
                    <a:lumOff val="17967"/>
                  </a:schemeClr>
                </a:solidFill>
              </a:rPr>
              <a:t>our primary audience as product developers, publishers, and e-commerce website developers is no longer human. Instead, our primary audience is going to be web crawlers and agents that are looking on behalf of people who have asked them questions.  WHAT IS A LISTING THEN?</a:t>
            </a:r>
            <a:endParaRPr>
              <a:solidFill>
                <a:schemeClr val="accent3">
                  <a:hueOff val="-385756"/>
                  <a:satOff val="-32155"/>
                  <a:lumOff val="17967"/>
                </a:schemeClr>
              </a:solidFill>
            </a:endParaRP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OpenAI has expressed interest in purchasing the Google Chrome browser, if given the chance.</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The Washington Post has partnered with OpenAI to include news within ChatGPT chats.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Adobe has now incorporated Google and OpenAI’s models into its Firefly product.</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May 02,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OpenAI rolled out enhanced ChatGPT shopping.</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Mastercard and Visa also separately introduced AI agent integration into their payment systems to automate AI purchasing.</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English Literature Major…"/>
          <p:cNvSpPr txBox="1"/>
          <p:nvPr>
            <p:ph type="body" sz="half" idx="1"/>
          </p:nvPr>
        </p:nvSpPr>
        <p:spPr>
          <a:prstGeom prst="rect">
            <a:avLst/>
          </a:prstGeom>
        </p:spPr>
        <p:txBody>
          <a:bodyPr/>
          <a:lstStyle/>
          <a:p>
            <a:pPr/>
            <a:r>
              <a:t>English Literature Major</a:t>
            </a:r>
          </a:p>
          <a:p>
            <a:pPr/>
            <a:r>
              <a:t>No Computer Science Courses</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May 9, 2025…"/>
          <p:cNvSpPr txBox="1"/>
          <p:nvPr/>
        </p:nvSpPr>
        <p:spPr>
          <a:xfrm>
            <a:off x="1135471" y="3514548"/>
            <a:ext cx="22113058" cy="66869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May 9,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Both </a:t>
            </a:r>
            <a:r>
              <a:rPr>
                <a:solidFill>
                  <a:schemeClr val="accent4">
                    <a:hueOff val="475731"/>
                    <a:satOff val="-4338"/>
                    <a:lumOff val="10182"/>
                  </a:schemeClr>
                </a:solidFill>
              </a:rPr>
              <a:t>OpenAI and Google have integrated shopping capabilities into their AI features. </a:t>
            </a:r>
            <a:r>
              <a:t>Big change is coming for retailers (and affiliate models) this year.</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Anthropic has integrated web searching into both its chat model and the API.</a:t>
            </a:r>
            <a:r>
              <a:t> </a:t>
            </a:r>
            <a:r>
              <a:rPr>
                <a:solidFill>
                  <a:schemeClr val="accent4">
                    <a:hueOff val="475731"/>
                    <a:satOff val="-4338"/>
                    <a:lumOff val="10182"/>
                  </a:schemeClr>
                </a:solidFill>
              </a:rPr>
              <a:t>This is yet another shift in the publishing landscape and the internet itself, as models search the Internet and retrieve information without leaving the chat.</a:t>
            </a:r>
            <a:endParaRPr>
              <a:solidFill>
                <a:schemeClr val="accent4">
                  <a:hueOff val="475731"/>
                  <a:satOff val="-4338"/>
                  <a:lumOff val="10182"/>
                </a:schemeClr>
              </a:solidFill>
            </a:endParaRP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Apple plans to add artificial intelligence search options to its web browser, Safari.</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LinkedIn added AI powered job searching which supposedly allows users to search for jobs using plain language descriptions. Zillow did this over a year ago with plain language home searches.</a:t>
            </a:r>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May 23, 2025…"/>
          <p:cNvSpPr txBox="1"/>
          <p:nvPr/>
        </p:nvSpPr>
        <p:spPr>
          <a:xfrm>
            <a:off x="1135471" y="1203148"/>
            <a:ext cx="22113058" cy="113097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May 23,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If agents weren’t enough, interfaces are officially beginning to be disrupted.</a:t>
            </a:r>
            <a:r>
              <a:rPr>
                <a:solidFill>
                  <a:schemeClr val="accent4">
                    <a:hueOff val="475731"/>
                    <a:satOff val="-4338"/>
                    <a:lumOff val="10182"/>
                  </a:schemeClr>
                </a:solidFill>
              </a:rPr>
              <a:t> OpenAI acquired Apple designer Jony Ive’s company for $6.5 billion. </a:t>
            </a:r>
            <a:r>
              <a:rPr>
                <a:solidFill>
                  <a:schemeClr val="accent3">
                    <a:hueOff val="-385756"/>
                    <a:satOff val="-32155"/>
                    <a:lumOff val="17967"/>
                  </a:schemeClr>
                </a:solidFill>
              </a:rPr>
              <a:t>The rumor is they are going to build a device that has no graphical user interface. </a:t>
            </a:r>
            <a:endParaRPr>
              <a:solidFill>
                <a:schemeClr val="accent3">
                  <a:hueOff val="-385756"/>
                  <a:satOff val="-32155"/>
                  <a:lumOff val="17967"/>
                </a:schemeClr>
              </a:solidFill>
            </a:endParaRP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Google has launched an Internet agent that can manage up to 10 web-based tasks at the same time, including things like booking flights or making restaurant reservations. </a:t>
            </a:r>
            <a:r>
              <a:t>Even with a web interface like a browser, if the system takes a search query and goes out throughout the entire Internet to accommodate requests, that implies it might as well be a non-graphical interface. You just ask Google what you want and Chrome goes and does it.</a:t>
            </a:r>
          </a:p>
          <a:p>
            <a:pPr lvl="1" marL="914400" indent="-317500" defTabSz="457200">
              <a:lnSpc>
                <a:spcPct val="100000"/>
              </a:lnSpc>
              <a:spcBef>
                <a:spcPts val="0"/>
              </a:spcBef>
              <a:buSzPct val="123000"/>
              <a:buFont typeface="Arial"/>
              <a:buChar char="◦"/>
              <a:defRPr sz="4500">
                <a:solidFill>
                  <a:schemeClr val="accent3">
                    <a:hueOff val="-385756"/>
                    <a:satOff val="-32155"/>
                    <a:lumOff val="17967"/>
                  </a:schemeClr>
                </a:solidFill>
                <a:latin typeface="Arial"/>
                <a:ea typeface="Arial"/>
                <a:cs typeface="Arial"/>
                <a:sym typeface="Arial"/>
              </a:defRPr>
            </a:pPr>
            <a:r>
              <a:t>Google’s Internet agent can save tasks to repeat on a regular basis. For example, if you want to check real estate listings, instead of opening the apps, Google will check them every day for you and even schedule viewings of properties.</a:t>
            </a:r>
          </a:p>
          <a:p>
            <a:pPr lvl="2" marL="1371600" indent="-317500" defTabSz="457200">
              <a:lnSpc>
                <a:spcPct val="100000"/>
              </a:lnSpc>
              <a:spcBef>
                <a:spcPts val="0"/>
              </a:spcBef>
              <a:buSzPct val="123000"/>
              <a:buFont typeface="Arial"/>
              <a:buChar char="◦"/>
              <a:defRPr sz="4500">
                <a:solidFill>
                  <a:schemeClr val="accent3">
                    <a:hueOff val="-385756"/>
                    <a:satOff val="-32155"/>
                    <a:lumOff val="17967"/>
                  </a:schemeClr>
                </a:solidFill>
                <a:latin typeface="Arial"/>
                <a:ea typeface="Arial"/>
                <a:cs typeface="Arial"/>
                <a:sym typeface="Arial"/>
              </a:defRPr>
            </a:pPr>
            <a:r>
              <a:rPr u="sng">
                <a:hlinkClick r:id="rId2" invalidUrl="" action="" tgtFrame="" tooltip="" history="1" highlightClick="0" endSnd="0"/>
              </a:rPr>
              <a:t>https://x.com/Google/status/1924877428997939563</a:t>
            </a:r>
            <a:r>
              <a:t> &lt;- In MAY.</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AI search tool Perplexity reports that people are booking hotels directly through its AI search platform more and more every day. Hotel advertising is Google’s second-largest category.</a:t>
            </a:r>
          </a:p>
        </p:txBody>
      </p:sp>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May 30, 2025…"/>
          <p:cNvSpPr txBox="1"/>
          <p:nvPr/>
        </p:nvSpPr>
        <p:spPr>
          <a:xfrm>
            <a:off x="1135471" y="2193748"/>
            <a:ext cx="22113058" cy="93285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May 30,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 startup called the Browser Company announced that they were building a web browser that was chat interface-based as opposed to page-based. The press release bluntly said that web browsers will die.</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The CEO of Perplexity predicts that AI agents will decimate Google search volume and shift traditional cost per click budgets to AI integration.</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Perplexity released a new feature called Labs, which is a powerful search mode that handles complex projects like building dashboards or mini applications. Labs supports interactive tool use beyond basic web searching. For example, creating financial reports from more than one source, aggregating findings, and creating charts and visualizations.</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Microsoft announced a commitment to “The Agentic Web,” where AI programs team up and collaborate to go out on the Internet on our behalf so we no longer have to browse. - - - THIS IS HAPPENING.</a:t>
            </a:r>
          </a:p>
        </p:txBody>
      </p:sp>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June 06, 2025…"/>
          <p:cNvSpPr txBox="1"/>
          <p:nvPr/>
        </p:nvSpPr>
        <p:spPr>
          <a:xfrm>
            <a:off x="1135471" y="542748"/>
            <a:ext cx="22113058" cy="126305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June 06, 2025 </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Meta plans to fully automate their advertising tools by 2026 using artificial intelligence. Completely cutting out the creative process and middle persons.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Opera released a browser called Neon that uses AI agents to automatically complete tasks like filling out forms or booking trips while users browse the web. </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H Company introduced web automation agents that are able to read, click, and type on websites with 92% accuracy.</a:t>
            </a:r>
            <a:endParaRPr>
              <a:solidFill>
                <a:schemeClr val="accent4">
                  <a:hueOff val="475731"/>
                  <a:satOff val="-4338"/>
                  <a:lumOff val="10182"/>
                </a:schemeClr>
              </a:solidFill>
            </a:endParaRP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Firecrawl launched a hosted service that connects web scraping abilities directly to the large frontier models. (Savvy people will create tools to compete with you)</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June 14,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Google started to roll out data visualization features in their AI search results that automatically create interactive graphs for stock and mutual fund queries. These visualizations are built on the fly </a:t>
            </a:r>
            <a:r>
              <a:rPr>
                <a:solidFill>
                  <a:srgbClr val="FFFFFF"/>
                </a:solidFill>
              </a:rPr>
              <a:t>using Gemini’s reasoning capabilities to build whatever charts or graphs “Google thinks” best fits the data question.</a:t>
            </a:r>
            <a:r>
              <a:t> </a:t>
            </a:r>
            <a:r>
              <a:rPr>
                <a:solidFill>
                  <a:srgbClr val="FFFFFF"/>
                </a:solidFill>
              </a:rPr>
              <a:t>This is bigger than it might initially seem as</a:t>
            </a:r>
            <a:r>
              <a:t> </a:t>
            </a:r>
            <a:r>
              <a:rPr>
                <a:solidFill>
                  <a:schemeClr val="accent3">
                    <a:hueOff val="-385756"/>
                    <a:satOff val="-32155"/>
                    <a:lumOff val="17967"/>
                  </a:schemeClr>
                </a:solidFill>
              </a:rPr>
              <a:t>user interfaces will suddenly just appear in front of us rather than being built in advance.</a:t>
            </a:r>
            <a:endParaRPr>
              <a:solidFill>
                <a:schemeClr val="accent3">
                  <a:hueOff val="-385756"/>
                  <a:satOff val="-32155"/>
                  <a:lumOff val="17967"/>
                </a:schemeClr>
              </a:solidFill>
            </a:endParaRP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Perplexity has launched an AI browser called Comet</a:t>
            </a:r>
            <a:r>
              <a:t> that appears to be gaining loyalty among power users. </a:t>
            </a:r>
            <a:r>
              <a:rPr>
                <a:solidFill>
                  <a:schemeClr val="accent4">
                    <a:hueOff val="475731"/>
                    <a:satOff val="-4338"/>
                    <a:lumOff val="10182"/>
                  </a:schemeClr>
                </a:solidFill>
              </a:rPr>
              <a:t>It integrates with browser history and can read emails and attempts to think ahead of people’s intentions… you just confirm as you go.</a:t>
            </a:r>
          </a:p>
        </p:txBody>
      </p:sp>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July 18, 2025…"/>
          <p:cNvSpPr txBox="1"/>
          <p:nvPr/>
        </p:nvSpPr>
        <p:spPr>
          <a:xfrm>
            <a:off x="1135471" y="3184348"/>
            <a:ext cx="22113058" cy="7347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July 18,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OpenAI launched “Agent” which combines web browsing, deep research, coding, and file manipulation. </a:t>
            </a:r>
            <a:r>
              <a:t>I’ve been using it for two weeks (I’m behind on my newsletter, so this is being written post-launch). It’s wild to watch Agent open a small window inside the chat, where it opens websites and navigates my emails, logs into LinkedIn, and creates spreadsheets and Google docs.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Google is adding AI features into search and Chrome. There’s now an option to have AI call a business on your behalf </a:t>
            </a:r>
            <a:r>
              <a:t>(we predicted via Simple.ai this spring). That was faster than I expected.</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August 2,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Google’s AI overviews reached 2 billion monthly users (up from 1.5 in April)</a:t>
            </a:r>
          </a:p>
        </p:txBody>
      </p:sp>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3" name="“A second paper in a week also finds Generative AI is reducing the number of junior people hired (while not impacting senior roles).…"/>
          <p:cNvSpPr txBox="1"/>
          <p:nvPr/>
        </p:nvSpPr>
        <p:spPr>
          <a:xfrm>
            <a:off x="3642485" y="469277"/>
            <a:ext cx="17099030" cy="34687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solidFill>
                  <a:schemeClr val="accent4">
                    <a:hueOff val="475731"/>
                    <a:satOff val="-4338"/>
                    <a:lumOff val="10182"/>
                  </a:schemeClr>
                </a:solidFill>
              </a:defRPr>
            </a:pPr>
            <a:r>
              <a:t>“A second paper in a week also finds Generative AI is reducing the number of junior people hired (while not impacting senior roles).</a:t>
            </a:r>
          </a:p>
          <a:p>
            <a:pPr>
              <a:defRPr sz="4000"/>
            </a:pPr>
            <a:r>
              <a:t>This one compares firms across industries who have hired for at least one AI project versus those that have not. Firms using AI were hiring fewer juniors.” - Ethan Mollick Sept 2, 2025</a:t>
            </a:r>
          </a:p>
        </p:txBody>
      </p:sp>
      <p:pic>
        <p:nvPicPr>
          <p:cNvPr id="404" name="entryjobs.jpeg" descr="entryjobs.jpeg"/>
          <p:cNvPicPr>
            <a:picLocks noChangeAspect="1"/>
          </p:cNvPicPr>
          <p:nvPr/>
        </p:nvPicPr>
        <p:blipFill>
          <a:blip r:embed="rId2">
            <a:extLst/>
          </a:blip>
          <a:stretch>
            <a:fillRect/>
          </a:stretch>
        </p:blipFill>
        <p:spPr>
          <a:xfrm>
            <a:off x="2913264" y="4173504"/>
            <a:ext cx="13596513" cy="9064343"/>
          </a:xfrm>
          <a:prstGeom prst="rect">
            <a:avLst/>
          </a:prstGeom>
          <a:ln w="12700">
            <a:miter lim="400000"/>
          </a:ln>
        </p:spPr>
      </p:pic>
      <p:sp>
        <p:nvSpPr>
          <p:cNvPr id="405" name="I have several pages of job impact and layoff bullets and will share them digitally."/>
          <p:cNvSpPr txBox="1"/>
          <p:nvPr/>
        </p:nvSpPr>
        <p:spPr>
          <a:xfrm>
            <a:off x="17201524" y="6995026"/>
            <a:ext cx="5570205" cy="3421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I have several pages of job impact and layoff bullets and will share them digitally.</a:t>
            </a:r>
          </a:p>
        </p:txBody>
      </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I asked GPT Pro ($200/month) what you should know. Here’s what it said:"/>
          <p:cNvSpPr txBox="1"/>
          <p:nvPr>
            <p:ph type="body" sz="half" idx="1"/>
          </p:nvPr>
        </p:nvSpPr>
        <p:spPr>
          <a:xfrm>
            <a:off x="813172" y="227034"/>
            <a:ext cx="22757656" cy="3124771"/>
          </a:xfrm>
          <a:prstGeom prst="rect">
            <a:avLst/>
          </a:prstGeom>
        </p:spPr>
        <p:txBody>
          <a:bodyPr/>
          <a:lstStyle/>
          <a:p>
            <a:pPr defTabSz="2121354">
              <a:defRPr spc="-154" sz="7743"/>
            </a:pPr>
            <a:r>
              <a:t>I asked GPT Pro ($200/month) what you should know. </a:t>
            </a:r>
            <a:r>
              <a:rPr u="sng">
                <a:hlinkClick r:id="rId2" invalidUrl="" action="" tgtFrame="" tooltip="" history="1" highlightClick="0" endSnd="0"/>
              </a:rPr>
              <a:t>Here’s what it said</a:t>
            </a:r>
            <a:r>
              <a:t>:</a:t>
            </a:r>
          </a:p>
          <a:p>
            <a:pPr defTabSz="2121354">
              <a:defRPr spc="-78" sz="3915"/>
            </a:pPr>
          </a:p>
        </p:txBody>
      </p:sp>
      <p:sp>
        <p:nvSpPr>
          <p:cNvPr id="408" name="If your value is “forward MLS links and open doors,” you’re replaceable. If your value is “win the house / avoid the landmine,” you’ll thrive.…"/>
          <p:cNvSpPr txBox="1"/>
          <p:nvPr/>
        </p:nvSpPr>
        <p:spPr>
          <a:xfrm>
            <a:off x="1206499" y="2508189"/>
            <a:ext cx="22757657" cy="110078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defTabSz="288036">
              <a:lnSpc>
                <a:spcPct val="100000"/>
              </a:lnSpc>
              <a:spcBef>
                <a:spcPts val="700"/>
              </a:spcBef>
              <a:defRPr sz="4347">
                <a:solidFill>
                  <a:schemeClr val="accent4">
                    <a:hueOff val="475731"/>
                    <a:satOff val="-4338"/>
                    <a:lumOff val="10182"/>
                  </a:schemeClr>
                </a:solidFill>
                <a:latin typeface="Times Roman"/>
                <a:ea typeface="Times Roman"/>
                <a:cs typeface="Times Roman"/>
                <a:sym typeface="Times Roman"/>
              </a:defRPr>
            </a:pPr>
            <a:r>
              <a:t>If your value is “forward MLS links and open doors,” you’re replaceable. If your value is “win the house / avoid the landmine,” you’ll thrive.</a:t>
            </a:r>
          </a:p>
          <a:p>
            <a:pPr defTabSz="288036">
              <a:lnSpc>
                <a:spcPct val="100000"/>
              </a:lnSpc>
              <a:spcBef>
                <a:spcPts val="0"/>
              </a:spcBef>
              <a:defRPr b="1" sz="2835">
                <a:latin typeface="Times Roman"/>
                <a:ea typeface="Times Roman"/>
                <a:cs typeface="Times Roman"/>
                <a:sym typeface="Times Roman"/>
              </a:defRPr>
            </a:pPr>
          </a:p>
          <a:p>
            <a:pPr defTabSz="288036">
              <a:lnSpc>
                <a:spcPct val="100000"/>
              </a:lnSpc>
              <a:spcBef>
                <a:spcPts val="0"/>
              </a:spcBef>
              <a:defRPr b="1" sz="2835">
                <a:latin typeface="Times Roman"/>
                <a:ea typeface="Times Roman"/>
                <a:cs typeface="Times Roman"/>
                <a:sym typeface="Times Roman"/>
              </a:defRPr>
            </a:pPr>
            <a:r>
              <a:t>Will SEO disappear?</a:t>
            </a:r>
            <a:endParaRPr b="0"/>
          </a:p>
          <a:p>
            <a:pPr defTabSz="288036">
              <a:lnSpc>
                <a:spcPct val="100000"/>
              </a:lnSpc>
              <a:spcBef>
                <a:spcPts val="0"/>
              </a:spcBef>
              <a:defRPr sz="3024">
                <a:latin typeface="Times Roman"/>
                <a:ea typeface="Times Roman"/>
                <a:cs typeface="Times Roman"/>
                <a:sym typeface="Times Roman"/>
              </a:defRPr>
            </a:pPr>
            <a:r>
              <a:t>No—but </a:t>
            </a:r>
            <a:r>
              <a:rPr b="1"/>
              <a:t>classic SEO shrinks</a:t>
            </a:r>
            <a:r>
              <a:t> where answer engines/portal chats satisfy the query. </a:t>
            </a:r>
            <a:r>
              <a:rPr>
                <a:solidFill>
                  <a:schemeClr val="accent4">
                    <a:hueOff val="475731"/>
                    <a:satOff val="-4338"/>
                    <a:lumOff val="10182"/>
                  </a:schemeClr>
                </a:solidFill>
              </a:rPr>
              <a:t>Your Sussex strategy is </a:t>
            </a:r>
            <a:r>
              <a:rPr b="1">
                <a:solidFill>
                  <a:schemeClr val="accent4">
                    <a:hueOff val="475731"/>
                    <a:satOff val="-4338"/>
                    <a:lumOff val="10182"/>
                  </a:schemeClr>
                </a:solidFill>
              </a:rPr>
              <a:t>AEO (answer engine optimization)</a:t>
            </a:r>
            <a:r>
              <a:rPr>
                <a:solidFill>
                  <a:schemeClr val="accent4">
                    <a:hueOff val="475731"/>
                    <a:satOff val="-4338"/>
                    <a:lumOff val="10182"/>
                  </a:schemeClr>
                </a:solidFill>
              </a:rPr>
              <a:t>: publish citable, structured, </a:t>
            </a:r>
            <a:r>
              <a:rPr i="1">
                <a:solidFill>
                  <a:schemeClr val="accent4">
                    <a:hueOff val="475731"/>
                    <a:satOff val="-4338"/>
                    <a:lumOff val="10182"/>
                  </a:schemeClr>
                </a:solidFill>
              </a:rPr>
              <a:t>local</a:t>
            </a:r>
            <a:r>
              <a:rPr>
                <a:solidFill>
                  <a:schemeClr val="accent4">
                    <a:hueOff val="475731"/>
                    <a:satOff val="-4338"/>
                    <a:lumOff val="10182"/>
                  </a:schemeClr>
                </a:solidFill>
              </a:rPr>
              <a:t> answers (tax math, STR rules, micro‑market stats, flood resources) and capture the </a:t>
            </a:r>
            <a:r>
              <a:rPr b="1">
                <a:solidFill>
                  <a:schemeClr val="accent4">
                    <a:hueOff val="475731"/>
                    <a:satOff val="-4338"/>
                    <a:lumOff val="10182"/>
                  </a:schemeClr>
                </a:solidFill>
              </a:rPr>
              <a:t>next action</a:t>
            </a:r>
            <a:r>
              <a:rPr>
                <a:solidFill>
                  <a:schemeClr val="accent4">
                    <a:hueOff val="475731"/>
                    <a:satOff val="-4338"/>
                    <a:lumOff val="10182"/>
                  </a:schemeClr>
                </a:solidFill>
              </a:rPr>
              <a:t> (chat, showing, consult)</a:t>
            </a:r>
            <a:endParaRPr>
              <a:solidFill>
                <a:schemeClr val="accent4">
                  <a:hueOff val="475731"/>
                  <a:satOff val="-4338"/>
                  <a:lumOff val="10182"/>
                </a:schemeClr>
              </a:solidFill>
            </a:endParaRPr>
          </a:p>
          <a:p>
            <a:pPr defTabSz="288036">
              <a:lnSpc>
                <a:spcPct val="100000"/>
              </a:lnSpc>
              <a:spcBef>
                <a:spcPts val="0"/>
              </a:spcBef>
              <a:defRPr sz="2835">
                <a:latin typeface="Times Roman"/>
                <a:ea typeface="Times Roman"/>
                <a:cs typeface="Times Roman"/>
                <a:sym typeface="Times Roman"/>
              </a:defRPr>
            </a:pPr>
          </a:p>
          <a:p>
            <a:pPr defTabSz="288036">
              <a:lnSpc>
                <a:spcPct val="100000"/>
              </a:lnSpc>
              <a:spcBef>
                <a:spcPts val="0"/>
              </a:spcBef>
              <a:defRPr b="1" sz="3780">
                <a:solidFill>
                  <a:schemeClr val="accent4">
                    <a:hueOff val="475731"/>
                    <a:satOff val="-4338"/>
                    <a:lumOff val="10182"/>
                  </a:schemeClr>
                </a:solidFill>
                <a:latin typeface="Times Roman"/>
                <a:ea typeface="Times Roman"/>
                <a:cs typeface="Times Roman"/>
                <a:sym typeface="Times Roman"/>
              </a:defRPr>
            </a:pPr>
            <a:r>
              <a:t>What about AI agents doing the job better?</a:t>
            </a:r>
            <a:endParaRPr b="0"/>
          </a:p>
          <a:p>
            <a:pPr defTabSz="288036">
              <a:lnSpc>
                <a:spcPct val="100000"/>
              </a:lnSpc>
              <a:spcBef>
                <a:spcPts val="0"/>
              </a:spcBef>
              <a:defRPr sz="3780">
                <a:latin typeface="Times Roman"/>
                <a:ea typeface="Times Roman"/>
                <a:cs typeface="Times Roman"/>
                <a:sym typeface="Times Roman"/>
              </a:defRPr>
            </a:pPr>
            <a:r>
              <a:rPr>
                <a:solidFill>
                  <a:schemeClr val="accent4">
                    <a:hueOff val="475731"/>
                    <a:satOff val="-4338"/>
                    <a:lumOff val="10182"/>
                  </a:schemeClr>
                </a:solidFill>
              </a:rPr>
              <a:t>They’ll do the busywork faster—and they’ll </a:t>
            </a:r>
            <a:r>
              <a:rPr i="1">
                <a:solidFill>
                  <a:schemeClr val="accent4">
                    <a:hueOff val="475731"/>
                    <a:satOff val="-4338"/>
                    <a:lumOff val="10182"/>
                  </a:schemeClr>
                </a:solidFill>
              </a:rPr>
              <a:t>quote</a:t>
            </a:r>
            <a:r>
              <a:rPr>
                <a:solidFill>
                  <a:schemeClr val="accent4">
                    <a:hueOff val="475731"/>
                    <a:satOff val="-4338"/>
                    <a:lumOff val="10182"/>
                  </a:schemeClr>
                </a:solidFill>
              </a:rPr>
              <a:t> whoever has the best local receipts. Make sure that’s </a:t>
            </a:r>
            <a:r>
              <a:rPr b="1">
                <a:solidFill>
                  <a:schemeClr val="accent4">
                    <a:hueOff val="475731"/>
                    <a:satOff val="-4338"/>
                    <a:lumOff val="10182"/>
                  </a:schemeClr>
                </a:solidFill>
              </a:rPr>
              <a:t>you</a:t>
            </a:r>
            <a:r>
              <a:rPr>
                <a:solidFill>
                  <a:schemeClr val="accent4">
                    <a:hueOff val="475731"/>
                    <a:satOff val="-4338"/>
                    <a:lumOff val="10182"/>
                  </a:schemeClr>
                </a:solidFill>
              </a:rPr>
              <a:t> </a:t>
            </a:r>
            <a:r>
              <a:t>(Monument Sotheby’s Coastal Division): your concierge, your data hub, your on‑the‑ground judgment.</a:t>
            </a:r>
          </a:p>
          <a:p>
            <a:pPr defTabSz="288036">
              <a:lnSpc>
                <a:spcPct val="100000"/>
              </a:lnSpc>
              <a:spcBef>
                <a:spcPts val="0"/>
              </a:spcBef>
              <a:defRPr sz="2835">
                <a:latin typeface="Times Roman"/>
                <a:ea typeface="Times Roman"/>
                <a:cs typeface="Times Roman"/>
                <a:sym typeface="Times Roman"/>
              </a:defRPr>
            </a:pPr>
          </a:p>
          <a:p>
            <a:pPr defTabSz="288036">
              <a:lnSpc>
                <a:spcPct val="100000"/>
              </a:lnSpc>
              <a:spcBef>
                <a:spcPts val="900"/>
              </a:spcBef>
              <a:defRPr b="1" sz="2835">
                <a:solidFill>
                  <a:schemeClr val="accent4">
                    <a:hueOff val="475731"/>
                    <a:satOff val="-4338"/>
                    <a:lumOff val="10182"/>
                  </a:schemeClr>
                </a:solidFill>
                <a:latin typeface="Times Roman"/>
                <a:ea typeface="Times Roman"/>
                <a:cs typeface="Times Roman"/>
                <a:sym typeface="Times Roman"/>
              </a:defRPr>
            </a:pPr>
            <a:r>
              <a:t>“Is real estate at risk of automation?”</a:t>
            </a:r>
          </a:p>
          <a:p>
            <a:pPr defTabSz="288036">
              <a:lnSpc>
                <a:spcPct val="100000"/>
              </a:lnSpc>
              <a:spcBef>
                <a:spcPts val="700"/>
              </a:spcBef>
              <a:defRPr sz="2835">
                <a:latin typeface="Times Roman"/>
                <a:ea typeface="Times Roman"/>
                <a:cs typeface="Times Roman"/>
                <a:sym typeface="Times Roman"/>
              </a:defRPr>
            </a:pPr>
            <a:r>
              <a:rPr b="1">
                <a:solidFill>
                  <a:schemeClr val="accent4">
                    <a:hueOff val="475731"/>
                    <a:satOff val="-4338"/>
                    <a:lumOff val="10182"/>
                  </a:schemeClr>
                </a:solidFill>
              </a:rPr>
              <a:t>Yes—tasks, not the whole job.</a:t>
            </a:r>
            <a:r>
              <a:rPr>
                <a:solidFill>
                  <a:schemeClr val="accent4">
                    <a:hueOff val="475731"/>
                    <a:satOff val="-4338"/>
                    <a:lumOff val="10182"/>
                  </a:schemeClr>
                </a:solidFill>
              </a:rPr>
              <a:t> </a:t>
            </a:r>
            <a:r>
              <a:t>A realistic 3‑year automation scorecard (what AI will handle well vs. where humans win):</a:t>
            </a:r>
          </a:p>
          <a:p>
            <a:pPr marL="288036" indent="-200025" defTabSz="288036">
              <a:lnSpc>
                <a:spcPct val="100000"/>
              </a:lnSpc>
              <a:spcBef>
                <a:spcPts val="700"/>
              </a:spcBef>
              <a:buSzPct val="123000"/>
              <a:buFont typeface="Times Roman"/>
              <a:buChar char="•"/>
              <a:defRPr sz="2835">
                <a:latin typeface="Times Roman"/>
                <a:ea typeface="Times Roman"/>
                <a:cs typeface="Times Roman"/>
                <a:sym typeface="Times Roman"/>
              </a:defRPr>
            </a:pPr>
            <a:r>
              <a:rPr b="1">
                <a:solidFill>
                  <a:schemeClr val="accent4">
                    <a:hueOff val="475731"/>
                    <a:satOff val="-4338"/>
                    <a:lumOff val="10182"/>
                  </a:schemeClr>
                </a:solidFill>
              </a:rPr>
              <a:t>High automation (70–90%):</a:t>
            </a:r>
            <a:r>
              <a:rPr>
                <a:solidFill>
                  <a:schemeClr val="accent4">
                    <a:hueOff val="475731"/>
                    <a:satOff val="-4338"/>
                    <a:lumOff val="10182"/>
                  </a:schemeClr>
                </a:solidFill>
              </a:rPr>
              <a:t> first‑response lead handling; </a:t>
            </a:r>
            <a:r>
              <a:t>search/match by plain English; tour routing; document prep/checklists; marketing copy drafts; status updates; basic CMAs. (This is exactly where portals’ AIs are moving.) </a:t>
            </a:r>
            <a:r>
              <a:rPr u="sng">
                <a:hlinkClick r:id="rId3" invalidUrl="" action="" tgtFrame="" tooltip="" history="1" highlightClick="0" endSnd="0"/>
              </a:rPr>
              <a:t>Zillow Group</a:t>
            </a:r>
            <a:r>
              <a:rPr u="sng">
                <a:hlinkClick r:id="rId4" invalidUrl="" action="" tgtFrame="" tooltip="" history="1" highlightClick="0" endSnd="0"/>
              </a:rPr>
              <a:t>Redfin</a:t>
            </a:r>
          </a:p>
          <a:p>
            <a:pPr marL="288036" indent="-200025" defTabSz="288036">
              <a:lnSpc>
                <a:spcPct val="100000"/>
              </a:lnSpc>
              <a:spcBef>
                <a:spcPts val="700"/>
              </a:spcBef>
              <a:buSzPct val="123000"/>
              <a:buFont typeface="Times Roman"/>
              <a:buChar char="•"/>
              <a:defRPr sz="2835">
                <a:solidFill>
                  <a:schemeClr val="accent4">
                    <a:hueOff val="475731"/>
                    <a:satOff val="-4338"/>
                    <a:lumOff val="10182"/>
                  </a:schemeClr>
                </a:solidFill>
                <a:latin typeface="Times Roman"/>
                <a:ea typeface="Times Roman"/>
                <a:cs typeface="Times Roman"/>
                <a:sym typeface="Times Roman"/>
              </a:defRPr>
            </a:pPr>
            <a:r>
              <a:rPr b="1"/>
              <a:t>Medium (30–60%):</a:t>
            </a:r>
            <a:r>
              <a:t> valuation nuance (unique lots, condition risk), offer strategy under competitive dynamics, inspection/repair negotiation, reading the room at the table.</a:t>
            </a:r>
          </a:p>
          <a:p>
            <a:pPr marL="288036" indent="-200025" defTabSz="288036">
              <a:lnSpc>
                <a:spcPct val="100000"/>
              </a:lnSpc>
              <a:spcBef>
                <a:spcPts val="700"/>
              </a:spcBef>
              <a:buSzPct val="123000"/>
              <a:buFont typeface="Times Roman"/>
              <a:buChar char="•"/>
              <a:defRPr sz="2835">
                <a:solidFill>
                  <a:schemeClr val="accent4">
                    <a:hueOff val="475731"/>
                    <a:satOff val="-4338"/>
                    <a:lumOff val="10182"/>
                  </a:schemeClr>
                </a:solidFill>
                <a:latin typeface="Times Roman"/>
                <a:ea typeface="Times Roman"/>
                <a:cs typeface="Times Roman"/>
                <a:sym typeface="Times Roman"/>
              </a:defRPr>
            </a:pPr>
            <a:r>
              <a:rPr b="1"/>
              <a:t>Low (≤30%):</a:t>
            </a:r>
            <a:r>
              <a:t> fiduciary trust, complex negotiations, local risk judgment (well/septic, flood/insurance), reputation leverage, and accountability when things go sideways.</a:t>
            </a:r>
          </a:p>
        </p:txBody>
      </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 name="You are officially AI experts.…"/>
          <p:cNvSpPr txBox="1"/>
          <p:nvPr>
            <p:ph type="body" idx="1"/>
          </p:nvPr>
        </p:nvSpPr>
        <p:spPr>
          <a:xfrm>
            <a:off x="1206500" y="1644451"/>
            <a:ext cx="21971000" cy="10427098"/>
          </a:xfrm>
          <a:prstGeom prst="rect">
            <a:avLst/>
          </a:prstGeom>
        </p:spPr>
        <p:txBody>
          <a:bodyPr/>
          <a:lstStyle/>
          <a:p>
            <a:pPr/>
            <a:r>
              <a:t>You are officially AI experts.</a:t>
            </a:r>
          </a:p>
          <a:p>
            <a:pPr/>
          </a:p>
          <a:p>
            <a:pPr/>
            <a:r>
              <a:t>If we have time, let’s do some QA</a:t>
            </a:r>
          </a:p>
          <a:p>
            <a:pPr/>
          </a:p>
          <a:p>
            <a:pPr>
              <a:defRPr spc="-197" sz="9900"/>
            </a:pPr>
            <a:r>
              <a:t>(Link to presentation is on next slide)</a:t>
            </a:r>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Link To The First Presentation…"/>
          <p:cNvSpPr txBox="1"/>
          <p:nvPr>
            <p:ph type="body" sz="half" idx="1"/>
          </p:nvPr>
        </p:nvSpPr>
        <p:spPr>
          <a:xfrm>
            <a:off x="1206500" y="-17969"/>
            <a:ext cx="21971000" cy="3874314"/>
          </a:xfrm>
          <a:prstGeom prst="rect">
            <a:avLst/>
          </a:prstGeom>
        </p:spPr>
        <p:txBody>
          <a:bodyPr/>
          <a:lstStyle/>
          <a:p>
            <a:pPr/>
            <a:r>
              <a:t>Link To The First Presentation</a:t>
            </a:r>
          </a:p>
          <a:p>
            <a:pPr>
              <a:defRPr spc="-159" sz="8000"/>
            </a:pPr>
            <a:r>
              <a:t>(I’ll add these slides and more there too)</a:t>
            </a:r>
          </a:p>
        </p:txBody>
      </p:sp>
      <p:pic>
        <p:nvPicPr>
          <p:cNvPr id="413" name="IMG_7325.PNG" descr="IMG_7325.PNG"/>
          <p:cNvPicPr>
            <a:picLocks noChangeAspect="1"/>
          </p:cNvPicPr>
          <p:nvPr/>
        </p:nvPicPr>
        <p:blipFill>
          <a:blip r:embed="rId2">
            <a:extLst/>
          </a:blip>
          <a:stretch>
            <a:fillRect/>
          </a:stretch>
        </p:blipFill>
        <p:spPr>
          <a:xfrm>
            <a:off x="7316316" y="3528852"/>
            <a:ext cx="9751369" cy="9751369"/>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