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7" name="Body Level One…"/>
          <p:cNvSpPr txBox="1"/>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Close-up of wild plants growing between rocks"/>
          <p:cNvSpPr/>
          <p:nvPr>
            <p:ph type="pic" sz="quarter" idx="21"/>
          </p:nvPr>
        </p:nvSpPr>
        <p:spPr>
          <a:xfrm>
            <a:off x="15430500" y="7085409"/>
            <a:ext cx="8128000" cy="5410201"/>
          </a:xfrm>
          <a:prstGeom prst="rect">
            <a:avLst/>
          </a:prstGeom>
        </p:spPr>
        <p:txBody>
          <a:bodyPr lIns="91439" tIns="45719" rIns="91439" bIns="45719">
            <a:noAutofit/>
          </a:bodyPr>
          <a:lstStyle/>
          <a:p>
            <a:pPr/>
          </a:p>
        </p:txBody>
      </p:sp>
      <p:sp>
        <p:nvSpPr>
          <p:cNvPr id="145" name="Large rock formation under dark clouds with a dirt road in the foreground"/>
          <p:cNvSpPr/>
          <p:nvPr>
            <p:ph type="pic" idx="22"/>
          </p:nvPr>
        </p:nvSpPr>
        <p:spPr>
          <a:xfrm>
            <a:off x="-2933700" y="1270000"/>
            <a:ext cx="22699133" cy="11277600"/>
          </a:xfrm>
          <a:prstGeom prst="rect">
            <a:avLst/>
          </a:prstGeom>
        </p:spPr>
        <p:txBody>
          <a:bodyPr lIns="91439" tIns="45719" rIns="91439" bIns="45719">
            <a:noAutofit/>
          </a:bodyPr>
          <a:lstStyle/>
          <a:p>
            <a:pPr/>
          </a:p>
        </p:txBody>
      </p:sp>
      <p:sp>
        <p:nvSpPr>
          <p:cNvPr id="146" name="Close-up of a wild plant growing between lava rocks"/>
          <p:cNvSpPr/>
          <p:nvPr>
            <p:ph type="pic" sz="quarter" idx="23"/>
          </p:nvPr>
        </p:nvSpPr>
        <p:spPr>
          <a:xfrm>
            <a:off x="15430500" y="1270000"/>
            <a:ext cx="8128000" cy="54102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waterfall surrounded by a green rocky landscape"/>
          <p:cNvSpPr/>
          <p:nvPr>
            <p:ph type="pic" idx="21"/>
          </p:nvPr>
        </p:nvSpPr>
        <p:spPr>
          <a:xfrm>
            <a:off x="-1511300" y="-3721100"/>
            <a:ext cx="28511500" cy="19030242"/>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Green, hilly landscape"/>
          <p:cNvSpPr/>
          <p:nvPr>
            <p:ph type="pic" idx="21"/>
          </p:nvPr>
        </p:nvSpPr>
        <p:spPr>
          <a:xfrm>
            <a:off x="-431800" y="-4038600"/>
            <a:ext cx="29464000" cy="18034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 </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3" name="Body Level One…"/>
          <p:cNvSpPr txBox="1"/>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4" name="Moss-covered rocks"/>
          <p:cNvSpPr/>
          <p:nvPr>
            <p:ph type="pic" sz="half" idx="21"/>
          </p:nvPr>
        </p:nvSpPr>
        <p:spPr>
          <a:xfrm>
            <a:off x="12052303" y="1270000"/>
            <a:ext cx="11188406" cy="11209889"/>
          </a:xfrm>
          <a:prstGeom prst="rect">
            <a:avLst/>
          </a:prstGeom>
        </p:spPr>
        <p:txBody>
          <a:bodyPr lIns="91439" tIns="45719" rIns="91439" bIns="45719">
            <a:noAutofit/>
          </a:bodyPr>
          <a:lstStyle/>
          <a:p>
            <a:pP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1"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2"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63" name="Large rock formation under dark clouds with a dirt road in the foreground"/>
          <p:cNvSpPr/>
          <p:nvPr>
            <p:ph type="pic" idx="22"/>
          </p:nvPr>
        </p:nvSpPr>
        <p:spPr>
          <a:xfrm>
            <a:off x="6380200" y="1263848"/>
            <a:ext cx="22529801" cy="11193471"/>
          </a:xfrm>
          <a:prstGeom prst="rect">
            <a:avLst/>
          </a:prstGeom>
        </p:spPr>
        <p:txBody>
          <a:bodyPr lIns="91439" tIns="45719" rIns="91439" bIns="45719">
            <a:noAutofit/>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72"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3"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82"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3"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x.com/SakanaAILabs/status/1935136742459552170" TargetMode="External"/><Relationship Id="rId3" Type="http://schemas.openxmlformats.org/officeDocument/2006/relationships/hyperlink" Target="https://x.com/LangChainAI/status/1934294834086387829" TargetMode="External"/><Relationship Id="rId4" Type="http://schemas.openxmlformats.org/officeDocument/2006/relationships/hyperlink" Target="https://x.com/rohanpaul_ai/status/1937143790633906650" TargetMode="External"/><Relationship Id="rId5" Type="http://schemas.openxmlformats.org/officeDocument/2006/relationships/hyperlink" Target="https://x.com/rohanpaul_ai/status/1938107456242270595" TargetMode="External"/></Relationships>

</file>

<file path=ppt/slides/_rels/slide10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x.com/emollick/status/1937562158281424943" TargetMode="External"/><Relationship Id="rId3" Type="http://schemas.openxmlformats.org/officeDocument/2006/relationships/hyperlink" Target="https://x.com/LangChainAI/status/1936846649852076197" TargetMode="External"/><Relationship Id="rId4" Type="http://schemas.openxmlformats.org/officeDocument/2006/relationships/hyperlink" Target="https://x.com/jerryjliu0/status/1937681047875191159" TargetMode="External"/><Relationship Id="rId5" Type="http://schemas.openxmlformats.org/officeDocument/2006/relationships/hyperlink" Target="https://legora.com/product/workflows" TargetMode="External"/></Relationships>

</file>

<file path=ppt/slides/_rels/slide10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fortune.com/2025/07/01/ai-lawyers-accountants-auditors-lessons-for-us-all" TargetMode="External"/><Relationship Id="rId3" Type="http://schemas.openxmlformats.org/officeDocument/2006/relationships/hyperlink" Target="https://x.com/rohanpaul_ai/status/1940349733555630101" TargetMode="External"/><Relationship Id="rId4" Type="http://schemas.openxmlformats.org/officeDocument/2006/relationships/hyperlink" Target="https://www.theguardian.com/business/2025/jun/30/uk-entry-level-jobs-chatgpt-launch-adzuna" TargetMode="External"/><Relationship Id="rId5" Type="http://schemas.openxmlformats.org/officeDocument/2006/relationships/hyperlink" Target="https://huggingface.co/spaces/fdaudens/ai-copyright-lawsuits" TargetMode="External"/><Relationship Id="rId6" Type="http://schemas.openxmlformats.org/officeDocument/2006/relationships/hyperlink" Target="https://x.com/emollick/status/1939494862438453717" TargetMode="External"/><Relationship Id="rId7" Type="http://schemas.openxmlformats.org/officeDocument/2006/relationships/hyperlink" Target="https://www.personneltoday.com/hr/fall-in-entry-level-jobs-linked-to-rise-of-ai-tools/" TargetMode="External"/></Relationships>

</file>

<file path=ppt/slides/_rels/slide10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x.com/jerryjliu0/status/1942375929353035897" TargetMode="External"/><Relationship Id="rId3" Type="http://schemas.openxmlformats.org/officeDocument/2006/relationships/hyperlink" Target="https://x.com/AndrewYNg/status/1943319708859834499" TargetMode="External"/><Relationship Id="rId4" Type="http://schemas.openxmlformats.org/officeDocument/2006/relationships/hyperlink" Target="https://techcrunch.com/2025/07/11/goldman-sachs-is-testing-viral-ai-agent-devin-as-a-new-employee/" TargetMode="External"/><Relationship Id="rId5" Type="http://schemas.openxmlformats.org/officeDocument/2006/relationships/hyperlink" Target="https://x.com/jerryjliu0/status/1941181730536444134" TargetMode="External"/><Relationship Id="rId6" Type="http://schemas.openxmlformats.org/officeDocument/2006/relationships/hyperlink" Target="https://x.com/cognition_labs/status/1945904648629707093" TargetMode="External"/></Relationships>

</file>

<file path=ppt/slides/_rels/slide10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www.bbc.com/news/articles/czdv68gejm7o" TargetMode="External"/><Relationship Id="rId3" Type="http://schemas.openxmlformats.org/officeDocument/2006/relationships/hyperlink" Target="https://arxiv.org/pdf/2507.07935" TargetMode="External"/></Relationships>

</file>

<file path=ppt/slides/_rels/slide10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x.com/gdb/status/1953120865115074805" TargetMode="External"/><Relationship Id="rId3" Type="http://schemas.openxmlformats.org/officeDocument/2006/relationships/hyperlink" Target="https://openai.com/index/providing-chatgpt-to-the-entire-us-federal-workforce/" TargetMode="External"/><Relationship Id="rId4" Type="http://schemas.openxmlformats.org/officeDocument/2006/relationships/hyperlink" Target="https://x.com/XJosh/status/1950636177067020639" TargetMode="External"/><Relationship Id="rId5" Type="http://schemas.openxmlformats.org/officeDocument/2006/relationships/hyperlink" Target="https://x.com/emollick/status/1950742345546150237" TargetMode="External"/></Relationships>

</file>

<file path=ppt/slides/_rels/slide10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ethanbholland.com/2025/03/26/kicking-the-tires-on-gpt-4os-image-in-painting/" TargetMode="External"/><Relationship Id="rId3" Type="http://schemas.openxmlformats.org/officeDocument/2006/relationships/image" Target="../media/image15.pn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33.png"/><Relationship Id="rId4" Type="http://schemas.openxmlformats.org/officeDocument/2006/relationships/image" Target="../media/image15.pn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1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https://www.youtube.com/embed/1CIpzeNxIhU?feature=oembed" TargetMode="External"/><Relationship Id="rId3" Type="http://schemas.openxmlformats.org/officeDocument/2006/relationships/image" Target="../media/image3.jpe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https://www.youtube.com/embed/buKJQBExUy8?feature=oembed" TargetMode="External"/><Relationship Id="rId3" Type="http://schemas.openxmlformats.org/officeDocument/2006/relationships/image" Target="../media/image4.jpe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https://www.youtube.com/embed/EHYntEgWClc?feature=oembed" TargetMode="External"/><Relationship Id="rId3" Type="http://schemas.openxmlformats.org/officeDocument/2006/relationships/image" Target="../media/image5.jpe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https://www.youtube.com/embed/AUNeSYd5v5s?feature=oembed" TargetMode="External"/><Relationship Id="rId3" Type="http://schemas.openxmlformats.org/officeDocument/2006/relationships/image" Target="../media/image6.jpeg"/><Relationship Id="rId4" Type="http://schemas.openxmlformats.org/officeDocument/2006/relationships/hyperlink" Target="http://eml-to-text.py/" TargetMode="External"/><Relationship Id="rId5" Type="http://schemas.openxmlformats.org/officeDocument/2006/relationships/hyperlink" Target="http://rundown.py/" TargetMode="External"/></Relationships>

</file>

<file path=ppt/slides/_rels/slide1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runwayml.com/research/introducing-runway-aleph" TargetMode="External"/><Relationship Id="rId3" Type="http://schemas.openxmlformats.org/officeDocument/2006/relationships/video" Target="https://www.youtube.com/embed/KUHx-2uz_qI?feature=oembed" TargetMode="External"/><Relationship Id="rId4" Type="http://schemas.openxmlformats.org/officeDocument/2006/relationships/image" Target="../media/image7.jpe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x.com/runwayml/status/1951345545483579704" TargetMode="External"/><Relationship Id="rId3" Type="http://schemas.openxmlformats.org/officeDocument/2006/relationships/hyperlink" Target="https://x.com/runwayml/status/1950903868499337578" TargetMode="External"/></Relationships>

</file>

<file path=ppt/slides/_rels/slide11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https://www.youtube.com/embed/pgjdtyIXOUU?feature=oembed" TargetMode="External"/><Relationship Id="rId3" Type="http://schemas.openxmlformats.org/officeDocument/2006/relationships/image" Target="../media/image8.jpeg"/><Relationship Id="rId4" Type="http://schemas.openxmlformats.org/officeDocument/2006/relationships/video" Target="https://www.youtube.com/embed/wuClAk3uxbc?feature=oembed" TargetMode="External"/><Relationship Id="rId5" Type="http://schemas.openxmlformats.org/officeDocument/2006/relationships/image" Target="../media/image9.jpe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png"/><Relationship Id="rId3" Type="http://schemas.openxmlformats.org/officeDocument/2006/relationships/hyperlink" Target="https://www.facebook.com/photo.php?fbid=702461572763982&amp;set=pb.100090004377401.-2207520000&amp;type=3" TargetMode="External"/></Relationships>

</file>

<file path=ppt/slides/_rels/slide12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research.google/blog/videoprism-a-foundational-visual-encoder-for-video-understanding/" TargetMode="External"/></Relationships>

</file>

<file path=ppt/slides/_rels/slide12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2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2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www.perplexity.ai/" TargetMode="External"/><Relationship Id="rId3" Type="http://schemas.openxmlformats.org/officeDocument/2006/relationships/hyperlink" Target="https://www.perplexity.ai/search/i-d-like-to-get-a-recommendati-TQBjHA63Qc.fehbgIGf4hA" TargetMode="External"/></Relationships>

</file>

<file path=ppt/slides/_rels/slide12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s://ethanbholland.com/about/" TargetMode="External"/><Relationship Id="rId3" Type="http://schemas.openxmlformats.org/officeDocument/2006/relationships/image" Target="../media/image3.png"/></Relationships>

</file>

<file path=ppt/slides/_rels/slide13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x.com/harvey/status/1899491666429632907" TargetMode="External"/><Relationship Id="rId3" Type="http://schemas.openxmlformats.org/officeDocument/2006/relationships/hyperlink" Target="https://manus.im/" TargetMode="External"/></Relationships>

</file>

<file path=ppt/slides/_rels/slide13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3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3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3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3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3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3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3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s://ethanbholland.com/about/" TargetMode="External"/><Relationship Id="rId3" Type="http://schemas.openxmlformats.org/officeDocument/2006/relationships/image" Target="../media/image4.png"/></Relationships>

</file>

<file path=ppt/slides/_rels/slide14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4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4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4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png"/></Relationships>

</file>

<file path=ppt/slides/_rels/slide14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4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4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4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x.com/Google/status/1924877428997939563" TargetMode="External"/></Relationships>

</file>

<file path=ppt/slides/_rels/slide14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4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png"/></Relationships>

</file>

<file path=ppt/slides/_rels/slide15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ethanbholland.com/2024/01/15/the-ai-future-exploring-the-adjacent-possible-with-emerging-ai-solutions/" TargetMode="External"/><Relationship Id="rId3"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 Id="rId3" Type="http://schemas.openxmlformats.org/officeDocument/2006/relationships/image" Target="../media/image20.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https://www.youtube.com/embed/J_FOE5kxUTE?feature=oembed" TargetMode="External"/><Relationship Id="rId3" Type="http://schemas.openxmlformats.org/officeDocument/2006/relationships/image" Target="../media/image2.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28.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x.com/emollick/status/1924152902907494870" TargetMode="External"/></Relationships>

</file>

<file path=ppt/slides/_rels/slide4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x.com/emollick/status/1896625618877583431" TargetMode="External"/><Relationship Id="rId3" Type="http://schemas.openxmlformats.org/officeDocument/2006/relationships/hyperlink" Target="https://ethanbholland.com/category/ai/rag/" TargetMode="External"/></Relationships>

</file>

<file path=ppt/slides/_rels/slide4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x.com/ClementDelangue/status/1945185890294255741" TargetMode="External"/><Relationship Id="rId3" Type="http://schemas.openxmlformats.org/officeDocument/2006/relationships/image" Target="../media/image29.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huggingface.co/datasets/common-pile/caselaw_access_project" TargetMode="External"/><Relationship Id="rId3" Type="http://schemas.openxmlformats.org/officeDocument/2006/relationships/image" Target="../media/image30.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openai.com/index/ai-as-the-greatest-source-of-empowerment-for-all/" TargetMode="External"/><Relationship Id="rId3" Type="http://schemas.openxmlformats.org/officeDocument/2006/relationships/hyperlink" Target="https://www.meta.com/superintelligence/" TargetMode="External"/></Relationships>

</file>

<file path=ppt/slides/_rels/slide5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hyperlink" Target="https://randyjholland.com/" TargetMode="External"/></Relationships>

</file>

<file path=ppt/slides/_rels/slide6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courts.delaware.gov/Opinions/Download.aspx?id=352590&amp;utm_source=chatgpt.com" TargetMode="External"/><Relationship Id="rId3" Type="http://schemas.openxmlformats.org/officeDocument/2006/relationships/hyperlink" Target="https://delcode.delaware.gov/title6/c027/sc01/index.html?utm_source=chatgpt.com" TargetMode="External"/><Relationship Id="rId4" Type="http://schemas.openxmlformats.org/officeDocument/2006/relationships/hyperlink" Target="https://courts.delaware.gov/Opinions/Download.aspx?id=372810" TargetMode="External"/><Relationship Id="rId5" Type="http://schemas.openxmlformats.org/officeDocument/2006/relationships/hyperlink" Target="https://courts.delaware.gov/Opinions/Download.aspx?id=359170&amp;utm_source=chatgpt.com" TargetMode="External"/><Relationship Id="rId6" Type="http://schemas.openxmlformats.org/officeDocument/2006/relationships/hyperlink" Target="https://www.ftc.gov/news-events/news/press-releases/2024/04/ftc-announces-rule-banning-noncompetes?utm_source=chatgpt.com" TargetMode="External"/></Relationships>

</file>

<file path=ppt/slides/_rels/slide6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courts.delaware.gov/Opinions/Download.aspx?id=352590&amp;utm_source=chatgpt.com" TargetMode="External"/><Relationship Id="rId3" Type="http://schemas.openxmlformats.org/officeDocument/2006/relationships/hyperlink" Target="https://courts.delaware.gov/Opinions/Download.aspx?id=372810" TargetMode="External"/><Relationship Id="rId4" Type="http://schemas.openxmlformats.org/officeDocument/2006/relationships/hyperlink" Target="https://delcode.delaware.gov/title6/c027/sc01/index.html?utm_source=chatgpt.com" TargetMode="External"/><Relationship Id="rId5" Type="http://schemas.openxmlformats.org/officeDocument/2006/relationships/hyperlink" Target="https://law.justia.com/codes/delaware/title-6/chapter-27/subchapter-i/section-2708/" TargetMode="External"/><Relationship Id="rId6" Type="http://schemas.openxmlformats.org/officeDocument/2006/relationships/hyperlink" Target="https://www.ftc.gov/news-events/news/press-releases/2024/04/ftc-announces-rule-banning-noncompetes?utm_source=chatgpt.com" TargetMode="External"/></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courts.delaware.gov/Opinions/Download.aspx?id=372810" TargetMode="External"/><Relationship Id="rId3" Type="http://schemas.openxmlformats.org/officeDocument/2006/relationships/hyperlink" Target="https://courts.delaware.gov/Opinions/Download.aspx?id=352590&amp;utm_source=chatgpt.com" TargetMode="External"/><Relationship Id="rId4" Type="http://schemas.openxmlformats.org/officeDocument/2006/relationships/hyperlink" Target="https://courts.delaware.gov/Opinions/Download.aspx?id=380760&amp;utm_source=chatgpt.com" TargetMode="External"/><Relationship Id="rId5" Type="http://schemas.openxmlformats.org/officeDocument/2006/relationships/hyperlink" Target="https://courts.delaware.gov/Opinions/Download.aspx?id=381630&amp;utm_source=chatgpt.com" TargetMode="External"/><Relationship Id="rId6" Type="http://schemas.openxmlformats.org/officeDocument/2006/relationships/hyperlink" Target="https://courts.delaware.gov/Opinions/Download.aspx?id=359170&amp;utm_source=chatgpt.com" TargetMode="External"/><Relationship Id="rId7" Type="http://schemas.openxmlformats.org/officeDocument/2006/relationships/hyperlink" Target="https://media.ca7.uscourts.gov/cgi-bin/OpinionsWeb/processWebInputExternal.pl?Path=Y2025%2FD01-22%2FC%3A23-2330%3AJ%3AScudder%3Aaut%3AT%3AfnOp%3AN%3A3321769%3AS%3A0&amp;Submit=Display&amp;utm_source=chatgpt.com" TargetMode="External"/></Relationships>

</file>

<file path=ppt/slides/_rels/slide7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courts.delaware.gov/Opinions/Download.aspx?id=359170&amp;utm_source=chatgpt.com" TargetMode="External"/><Relationship Id="rId3" Type="http://schemas.openxmlformats.org/officeDocument/2006/relationships/hyperlink" Target="https://courts.delaware.gov/Opinions/Download.aspx?id=372810" TargetMode="External"/><Relationship Id="rId4" Type="http://schemas.openxmlformats.org/officeDocument/2006/relationships/hyperlink" Target="https://law.justia.com/codes/delaware/title-6/chapter-27/subchapter-i/section-2708/" TargetMode="External"/><Relationship Id="rId5" Type="http://schemas.openxmlformats.org/officeDocument/2006/relationships/hyperlink" Target="https://courts.delaware.gov/Opinions/Download.aspx?id=380760&amp;utm_source=chatgpt.com" TargetMode="External"/></Relationships>

</file>

<file path=ppt/slides/_rels/slide7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courts.delaware.gov/Opinions/Download.aspx?id=352590&amp;utm_source=chatgpt.com" TargetMode="External"/><Relationship Id="rId3" Type="http://schemas.openxmlformats.org/officeDocument/2006/relationships/hyperlink" Target="https://courts.delaware.gov/Opinions/Download.aspx?id=380760&amp;utm_source=chatgpt.com" TargetMode="External"/><Relationship Id="rId4" Type="http://schemas.openxmlformats.org/officeDocument/2006/relationships/hyperlink" Target="https://courts.delaware.gov/Opinions/Download.aspx?id=381630&amp;utm_source=chatgpt.com" TargetMode="External"/><Relationship Id="rId5" Type="http://schemas.openxmlformats.org/officeDocument/2006/relationships/hyperlink" Target="https://www.ftc.gov/news-events/news/press-releases/2024/04/ftc-announces-rule-banning-noncompetes?utm_source=chatgpt.com" TargetMode="External"/></Relationships>

</file>

<file path=ppt/slides/_rels/slide7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courts.delaware.gov/Opinions/Download.aspx?id=372810" TargetMode="External"/><Relationship Id="rId3" Type="http://schemas.openxmlformats.org/officeDocument/2006/relationships/hyperlink" Target="https://courts.delaware.gov/Opinions/Download.aspx?id=352590&amp;utm_source=chatgpt.com" TargetMode="External"/><Relationship Id="rId4" Type="http://schemas.openxmlformats.org/officeDocument/2006/relationships/hyperlink" Target="https://courts.delaware.gov/Opinions/Download.aspx?id=380760&amp;utm_source=chatgpt.com" TargetMode="External"/><Relationship Id="rId5" Type="http://schemas.openxmlformats.org/officeDocument/2006/relationships/hyperlink" Target="https://courts.delaware.gov/Opinions/Download.aspx?id=359170&amp;utm_source=chatgpt.com" TargetMode="External"/><Relationship Id="rId6" Type="http://schemas.openxmlformats.org/officeDocument/2006/relationships/hyperlink" Target="https://media.ca7.uscourts.gov/cgi-bin/OpinionsWeb/processWebInputExternal.pl?Path=Y2025%2FD01-22%2FC%3A23-2330%3AJ%3AScudder%3Aaut%3AT%3AfnOp%3AN%3A3321769%3AS%3A0&amp;Submit=Display&amp;utm_source=chatgpt.com" TargetMode="External"/><Relationship Id="rId7" Type="http://schemas.openxmlformats.org/officeDocument/2006/relationships/hyperlink" Target="https://delcode.delaware.gov/title6/c027/sc01/index.html?utm_source=chatgpt.com" TargetMode="External"/></Relationships>

</file>

<file path=ppt/slides/_rels/slide7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www.ftc.gov/news-events/news/press-releases/2024/04/ftc-announces-rule-banning-noncompetes?utm_source=chatgpt.com" TargetMode="External"/></Relationships>

</file>

<file path=ppt/slides/_rels/slide7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legal.thomsonreuters.com/en/products/westlaw-precision?utm_source=chatgpt.com" TargetMode="External"/><Relationship Id="rId3" Type="http://schemas.openxmlformats.org/officeDocument/2006/relationships/hyperlink" Target="https://www.lexisnexis.com/en-us/products/lexis-plus-ai.page" TargetMode="External"/><Relationship Id="rId4" Type="http://schemas.openxmlformats.org/officeDocument/2006/relationships/hyperlink" Target="https://vlex.com/vincent-ai" TargetMode="External"/><Relationship Id="rId5" Type="http://schemas.openxmlformats.org/officeDocument/2006/relationships/hyperlink" Target="https://legal.thomsonreuters.com/en/products/cocounsel-legal" TargetMode="External"/><Relationship Id="rId6" Type="http://schemas.openxmlformats.org/officeDocument/2006/relationships/hyperlink" Target="https://www.harvey.ai/?utm_source=chatgpt.com" TargetMode="External"/></Relationships>

</file>

<file path=ppt/slides/_rels/slide7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pro.bloomberglaw.com/products/ai-and-bloomberg-law/?utm_source=chatgpt.com" TargetMode="External"/><Relationship Id="rId3" Type="http://schemas.openxmlformats.org/officeDocument/2006/relationships/hyperlink" Target="https://legal.thomsonreuters.com/en/products/westlaw-edge/quick-check" TargetMode="External"/><Relationship Id="rId4" Type="http://schemas.openxmlformats.org/officeDocument/2006/relationships/hyperlink" Target="https://www.lexisnexis.com/en-us/products/lexis-plus/document-analysis/brief-analysis.page" TargetMode="External"/><Relationship Id="rId5" Type="http://schemas.openxmlformats.org/officeDocument/2006/relationships/hyperlink" Target="https://clearbrief.com/?utm_source=chatgpt.com" TargetMode="External"/></Relationships>

</file>

<file path=ppt/slides/_rels/slide7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www.relativity.com/artificial-intelligence/" TargetMode="External"/><Relationship Id="rId3" Type="http://schemas.openxmlformats.org/officeDocument/2006/relationships/hyperlink" Target="https://www.revealdata.com/?utm_source=chatgpt.com" TargetMode="External"/><Relationship Id="rId4" Type="http://schemas.openxmlformats.org/officeDocument/2006/relationships/hyperlink" Target="https://csdisco.com/offerings/cecilia" TargetMode="External"/><Relationship Id="rId5" Type="http://schemas.openxmlformats.org/officeDocument/2006/relationships/hyperlink" Target="https://www.everlaw.com/product/everlaw-ai-assistant/" TargetMode="External"/></Relationships>

</file>

<file path=ppt/slides/_rels/slide7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contractpodai.com/" TargetMode="External"/><Relationship Id="rId3" Type="http://schemas.openxmlformats.org/officeDocument/2006/relationships/hyperlink" Target="https://www.legalontech.com/review?utm_source=chatgpt.com" TargetMode="External"/><Relationship Id="rId4" Type="http://schemas.openxmlformats.org/officeDocument/2006/relationships/hyperlink" Target="https://www.spellbook.legal/?utm_source=chatgpt.com" TargetMode="External"/><Relationship Id="rId5" Type="http://schemas.openxmlformats.org/officeDocument/2006/relationships/hyperlink" Target="https://robinai.com/?utm_source=chatgpt.com" TargetMode="External"/><Relationship Id="rId6" Type="http://schemas.openxmlformats.org/officeDocument/2006/relationships/hyperlink" Target="https://www.luminance.com/?utm_source=chatgpt.com" TargetMode="External"/></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www.icertis.com/products/platform/copilot/?utm_source=chatgpt.com" TargetMode="External"/><Relationship Id="rId3" Type="http://schemas.openxmlformats.org/officeDocument/2006/relationships/hyperlink" Target="https://www.agiloft.com/solutions/ai-platform/?utm_source=chatgpt.com" TargetMode="External"/><Relationship Id="rId4" Type="http://schemas.openxmlformats.org/officeDocument/2006/relationships/hyperlink" Target="https://www.workday.com/en-us/products/contract-management/contract-intelligence.html?utm_source=chatgpt.com" TargetMode="External"/><Relationship Id="rId5" Type="http://schemas.openxmlformats.org/officeDocument/2006/relationships/hyperlink" Target="https://www.sirion.ai/?utm_source=chatgpt.com" TargetMode="External"/><Relationship Id="rId6" Type="http://schemas.openxmlformats.org/officeDocument/2006/relationships/hyperlink" Target="https://ironcladapp.com/?utm_source=chatgpt.com" TargetMode="External"/></Relationships>

</file>

<file path=ppt/slides/_rels/slide8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www.pre-dicta.com/" TargetMode="External"/><Relationship Id="rId3" Type="http://schemas.openxmlformats.org/officeDocument/2006/relationships/hyperlink" Target="https://www.lexisnexis.com/en-us/products/lex-machina.page?utm_source=chatgpt.com" TargetMode="External"/><Relationship Id="rId4" Type="http://schemas.openxmlformats.org/officeDocument/2006/relationships/hyperlink" Target="https://legal.thomsonreuters.com/en/products/westlaw-edge/litigation-analytics?utm_source=chatgpt.com" TargetMode="External"/><Relationship Id="rId5" Type="http://schemas.openxmlformats.org/officeDocument/2006/relationships/hyperlink" Target="https://pro.bloomberglaw.com/products/ai-and-bloomberg-law/?utm_source=chatgpt.com" TargetMode="External"/></Relationships>

</file>

<file path=ppt/slides/_rels/slide8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www.evenuplaw.com/?utm_source=chatgpt.com" TargetMode="External"/><Relationship Id="rId3" Type="http://schemas.openxmlformats.org/officeDocument/2006/relationships/hyperlink" Target="https://www.darrow.ai/" TargetMode="External"/><Relationship Id="rId4" Type="http://schemas.openxmlformats.org/officeDocument/2006/relationships/hyperlink" Target="https://www.mycase.com/products/legal-ai-software/?utm_source=chatgpt.com" TargetMode="External"/><Relationship Id="rId5" Type="http://schemas.openxmlformats.org/officeDocument/2006/relationships/hyperlink" Target="https://www.clio.com/features/legal-ai-software/" TargetMode="External"/><Relationship Id="rId6" Type="http://schemas.openxmlformats.org/officeDocument/2006/relationships/hyperlink" Target="https://www.smokeball.com/smokeball-ai?utm_source=chatgpt.com" TargetMode="External"/></Relationships>

</file>

<file path=ppt/slides/_rels/slide8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www.laurel.ai/?utm_source=chatgpt.com" TargetMode="External"/><Relationship Id="rId3" Type="http://schemas.openxmlformats.org/officeDocument/2006/relationships/hyperlink" Target="https://brightflag.com/?utm_source=chatgpt.com" TargetMode="External"/><Relationship Id="rId4" Type="http://schemas.openxmlformats.org/officeDocument/2006/relationships/hyperlink" Target="https://www.gavel.io/?utm_source=chatgpt.com" TargetMode="External"/><Relationship Id="rId5" Type="http://schemas.openxmlformats.org/officeDocument/2006/relationships/hyperlink" Target="https://joseflegal.com/?utm_source=chatgpt.com" TargetMode="External"/><Relationship Id="rId6" Type="http://schemas.openxmlformats.org/officeDocument/2006/relationships/hyperlink" Target="https://lawdroid.com/?utm_source=chatgpt.com" TargetMode="External"/></Relationships>

</file>

<file path=ppt/slides/_rels/slide8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www.laurel.ai/?utm_source=chatgpt.com" TargetMode="External"/><Relationship Id="rId3" Type="http://schemas.openxmlformats.org/officeDocument/2006/relationships/hyperlink" Target="https://brightflag.com/?utm_source=chatgpt.com" TargetMode="External"/><Relationship Id="rId4" Type="http://schemas.openxmlformats.org/officeDocument/2006/relationships/hyperlink" Target="https://www.gavel.io/?utm_source=chatgpt.com" TargetMode="External"/><Relationship Id="rId5" Type="http://schemas.openxmlformats.org/officeDocument/2006/relationships/hyperlink" Target="https://joseflegal.com/?utm_source=chatgpt.com" TargetMode="External"/><Relationship Id="rId6" Type="http://schemas.openxmlformats.org/officeDocument/2006/relationships/hyperlink" Target="https://lawdroid.com/?utm_source=chatgpt.com" TargetMode="External"/><Relationship Id="rId7" Type="http://schemas.openxmlformats.org/officeDocument/2006/relationships/hyperlink" Target="https://patentpal.com/" TargetMode="External"/></Relationships>

</file>

<file path=ppt/slides/_rels/slide8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www.reuters.com/legal/transactional/ai-can-narrow-justice-gap-women-lawyers-slower-adopt-it-berkeley-study-shows-2024-03-21/?utm_source=chatgpt.com" TargetMode="External"/><Relationship Id="rId3" Type="http://schemas.openxmlformats.org/officeDocument/2006/relationships/hyperlink" Target="https://www.thomsonreuters.com/en-us/posts/legal/ai-legal-aid-service-organizations/" TargetMode="External"/><Relationship Id="rId4" Type="http://schemas.openxmlformats.org/officeDocument/2006/relationships/hyperlink" Target="https://www.lonestarlegal.org/news/2025/04/ai-chatbot-development-update-enhancing-access-to-justice-through-technology/?utm_source=chatgpt.com" TargetMode="External"/><Relationship Id="rId5" Type="http://schemas.openxmlformats.org/officeDocument/2006/relationships/hyperlink" Target="https://www.lsc.gov/i-am-grantee/model-practices-innovations/technology/juris-legal-research-chatbot?utm_source=chatgpt.com" TargetMode="External"/><Relationship Id="rId6" Type="http://schemas.openxmlformats.org/officeDocument/2006/relationships/hyperlink" Target="https://arxiv.org/abs/2502.16573?utm_source=chatgpt.com" TargetMode="External"/><Relationship Id="rId7" Type="http://schemas.openxmlformats.org/officeDocument/2006/relationships/hyperlink" Target="https://reduct.video/case-studies/colorado-public-defenders" TargetMode="External"/><Relationship Id="rId8" Type="http://schemas.openxmlformats.org/officeDocument/2006/relationships/hyperlink" Target="https://www.floridabar.org/the-florida-bar-news/miami-dade-public-defender-is-using-artificial-intelligence-for-research-and-for-case-preparation/" TargetMode="External"/></Relationships>

</file>

<file path=ppt/slides/_rels/slide8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www.legalserver.org/" TargetMode="External"/><Relationship Id="rId3" Type="http://schemas.openxmlformats.org/officeDocument/2006/relationships/hyperlink" Target="https://www.sentencingstats.com/federal-defenders-program/" TargetMode="External"/><Relationship Id="rId4" Type="http://schemas.openxmlformats.org/officeDocument/2006/relationships/hyperlink" Target="https://www.matey.ai/" TargetMode="External"/><Relationship Id="rId5" Type="http://schemas.openxmlformats.org/officeDocument/2006/relationships/hyperlink" Target="https://papers.ssrn.com/sol3/papers.cfm?abstract_id=4733061&amp;utm_source=chatgpt.com" TargetMode="External"/><Relationship Id="rId6" Type="http://schemas.openxmlformats.org/officeDocument/2006/relationships/hyperlink" Target="https://arxiv.org/abs/2410.17210?utm_source=chatgpt.com" TargetMode="External"/><Relationship Id="rId7" Type="http://schemas.openxmlformats.org/officeDocument/2006/relationships/hyperlink" Target="https://arxiv.org/abs/2502.16573?utm_source=chatgpt.com" TargetMode="External"/><Relationship Id="rId8" Type="http://schemas.openxmlformats.org/officeDocument/2006/relationships/hyperlink" Target="https://timesofindia.indiatimes.com/city/delhi/e-research-library-with-ai-tools-to-assist-lawyers/articleshow/122348095.cms?utm_source=chatgpt.com" TargetMode="External"/><Relationship Id="rId9" Type="http://schemas.openxmlformats.org/officeDocument/2006/relationships/hyperlink" Target="https://westvirginiawatch.com/briefs/legal-aid-of-wv-receives-grant-to-develop-ai-tools-that-help-residents-access-legal-info/?utm_source=chatgpt.com" TargetMode="External"/></Relationships>

</file>

<file path=ppt/slides/_rels/slide8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x.com/emollick/status/1875975178041389547" TargetMode="External"/><Relationship Id="rId3" Type="http://schemas.openxmlformats.org/officeDocument/2006/relationships/hyperlink" Target="https://www.bloomberg.com/news/articles/2025-01-09/wall-street-expected-to-shed-200-000-jobs-as-ai-erodes-roles" TargetMode="External"/><Relationship Id="rId4" Type="http://schemas.openxmlformats.org/officeDocument/2006/relationships/hyperlink" Target="https://x.com/pitdesi/status/1879982274831347890?s=46" TargetMode="External"/></Relationships>

</file>

<file path=ppt/slides/_rels/slide8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www.theguardian.com/technology/2025/jan/20/ai-tool-can-give-ministers-vibe-check-on-whether-mps-will-like-policies" TargetMode="External"/><Relationship Id="rId3" Type="http://schemas.openxmlformats.org/officeDocument/2006/relationships/hyperlink" Target="https://techcrunch.com/2025/01/06/uk-uses-ai-to-tackle-bid-rigging-collusion-in-public-procurement-contracts/" TargetMode="External"/><Relationship Id="rId4" Type="http://schemas.openxmlformats.org/officeDocument/2006/relationships/hyperlink" Target="https://abovethelaw.com/2025/01/law-school-now-requires-students-to-get-artificial-intelligence-certification/" TargetMode="External"/><Relationship Id="rId5" Type="http://schemas.openxmlformats.org/officeDocument/2006/relationships/hyperlink" Target="https://x.com/emollick/status/1883572124801200311" TargetMode="External"/></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copyright.gov/ai/Copyright-and-Artificial-Intelligence-Part-2-Copyrightability-Report.pdf" TargetMode="External"/><Relationship Id="rId3" Type="http://schemas.openxmlformats.org/officeDocument/2006/relationships/hyperlink" Target="https://x.com/c_valenzuelab/status/1884638441008181573" TargetMode="External"/><Relationship Id="rId4" Type="http://schemas.openxmlformats.org/officeDocument/2006/relationships/hyperlink" Target="https://x.com/NemPerez/status/1884659054863077669" TargetMode="External"/><Relationship Id="rId5" Type="http://schemas.openxmlformats.org/officeDocument/2006/relationships/hyperlink" Target="https://variety.com/2025/biz/news/copyright-ai-tools-filmmaking-studios-office-1236288969/" TargetMode="External"/><Relationship Id="rId6" Type="http://schemas.openxmlformats.org/officeDocument/2006/relationships/hyperlink" Target="https://www.techspot.com/news/106562-us-copyright-office-rules-out-copyright-ai-created.html" TargetMode="External"/><Relationship Id="rId7" Type="http://schemas.openxmlformats.org/officeDocument/2006/relationships/hyperlink" Target="https://x.com/emollick/status/1884956650919887327" TargetMode="External"/></Relationships>

</file>

<file path=ppt/slides/_rels/slide9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www.theguardian.com/australia-news/2025/feb/01/australian-lawyer-caught-using-chatgpt-filed-court-documents-referencing-non-existent-cases" TargetMode="External"/><Relationship Id="rId3" Type="http://schemas.openxmlformats.org/officeDocument/2006/relationships/hyperlink" Target="https://x.com/n_sri_laasya/status/1890132203419627562" TargetMode="External"/><Relationship Id="rId4" Type="http://schemas.openxmlformats.org/officeDocument/2006/relationships/hyperlink" Target="https://x.com/AtomSilverman/status/1891965335169008133" TargetMode="External"/><Relationship Id="rId5" Type="http://schemas.openxmlformats.org/officeDocument/2006/relationships/hyperlink" Target="https://www.eudia.com/blog/the-augmented-intelligence-era-unlocking-unlimited-potential-for-the-future-of-legal-work-with-eudia" TargetMode="External"/><Relationship Id="rId6" Type="http://schemas.openxmlformats.org/officeDocument/2006/relationships/hyperlink" Target="https://x.com/AravSrinivas/status/1891563239240069245" TargetMode="External"/></Relationships>

</file>

<file path=ppt/slides/_rels/slide9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x.com/saranormous/status/1890437612327874751" TargetMode="External"/><Relationship Id="rId3" Type="http://schemas.openxmlformats.org/officeDocument/2006/relationships/hyperlink" Target="https://x.com/andersonbcdefg/status/1891329620558983633" TargetMode="External"/><Relationship Id="rId4" Type="http://schemas.openxmlformats.org/officeDocument/2006/relationships/hyperlink" Target="https://x.com/finbarrtimbers/status/1891308159530082315" TargetMode="External"/><Relationship Id="rId5" Type="http://schemas.openxmlformats.org/officeDocument/2006/relationships/hyperlink" Target="https://x.com/finbarrtimbers/status/1891308426841461054" TargetMode="External"/><Relationship Id="rId6" Type="http://schemas.openxmlformats.org/officeDocument/2006/relationships/hyperlink" Target="https://x.com/emollick/status/1890236327582658595" TargetMode="External"/></Relationships>

</file>

<file path=ppt/slides/_rels/slide9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www.jdsupra.com/legalnews/surprise-move-judge-walks-back-ai-6219521/" TargetMode="External"/><Relationship Id="rId3" Type="http://schemas.openxmlformats.org/officeDocument/2006/relationships/hyperlink" Target="https://www.ycombinator.com/launches/Mr3-dench-com-ai-intake-for-law-firms" TargetMode="External"/><Relationship Id="rId4" Type="http://schemas.openxmlformats.org/officeDocument/2006/relationships/hyperlink" Target="https://x.com/fabianstelzer/status/1897882991184994444" TargetMode="External"/></Relationships>

</file>

<file path=ppt/slides/_rels/slide9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x.com/rowancheung/status/1899713342484173043" TargetMode="External"/><Relationship Id="rId3" Type="http://schemas.openxmlformats.org/officeDocument/2006/relationships/hyperlink" Target="https://techcrunch.com/2025/03/08/judge-allows-authors-ai-copyright-lawsuit-against-meta-to-move-forward/" TargetMode="External"/><Relationship Id="rId4" Type="http://schemas.openxmlformats.org/officeDocument/2006/relationships/hyperlink" Target="https://x.com/abhirb/status/1900173948794409074" TargetMode="External"/></Relationships>

</file>

<file path=ppt/slides/_rels/slide9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x.com/boysod_/status/1906760339158343764" TargetMode="External"/><Relationship Id="rId3" Type="http://schemas.openxmlformats.org/officeDocument/2006/relationships/hyperlink" Target="https://blog.langchain.com/customers-abu-dhabi-government/" TargetMode="External"/><Relationship Id="rId4" Type="http://schemas.openxmlformats.org/officeDocument/2006/relationships/hyperlink" Target="https://x.com/yusuf_i_mehdi/status/1912995881567260964" TargetMode="External"/></Relationships>

</file>

<file path=ppt/slides/_rels/slide9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archive.md/ubZAW" TargetMode="External"/><Relationship Id="rId3" Type="http://schemas.openxmlformats.org/officeDocument/2006/relationships/hyperlink" Target="https://x.com/Teknium1/status/1914079672071331865" TargetMode="External"/><Relationship Id="rId4" Type="http://schemas.openxmlformats.org/officeDocument/2006/relationships/hyperlink" Target="https://x.com/Microsoft365/status/1915103504500216121" TargetMode="External"/><Relationship Id="rId5" Type="http://schemas.openxmlformats.org/officeDocument/2006/relationships/hyperlink" Target="https://www.theregister.com/2025/04/29/generative_ai_no_effect_jobs_wages/" TargetMode="External"/><Relationship Id="rId6" Type="http://schemas.openxmlformats.org/officeDocument/2006/relationships/hyperlink" Target="https://x.com/emollick/status/1916905103358931084" TargetMode="External"/></Relationships>

</file>

<file path=ppt/slides/_rels/slide9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www.spellbook.legal/" TargetMode="External"/><Relationship Id="rId3" Type="http://schemas.openxmlformats.org/officeDocument/2006/relationships/hyperlink" Target="https://arxiv.org/abs/2505.09662" TargetMode="External"/><Relationship Id="rId4" Type="http://schemas.openxmlformats.org/officeDocument/2006/relationships/hyperlink" Target="https://x.com/emollick/status/1924152902907494870" TargetMode="External"/><Relationship Id="rId5" Type="http://schemas.openxmlformats.org/officeDocument/2006/relationships/hyperlink" Target="https://www.swissinfo.ch/eng/swiss-ai/ubs-deploys-ai-analyst-clones/89349363" TargetMode="External"/><Relationship Id="rId6" Type="http://schemas.openxmlformats.org/officeDocument/2006/relationships/hyperlink" Target="https://www.anthropic.com/news/claude-gov-models-for-u-s-national-security-customers" TargetMode="External"/></Relationships>

</file>

<file path=ppt/slides/_rels/slide9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x.com/LangChainAI/status/1928135137658818711" TargetMode="External"/><Relationship Id="rId3" Type="http://schemas.openxmlformats.org/officeDocument/2006/relationships/hyperlink" Target="https://www.nature.com/articles/s44271-025-00258-x" TargetMode="External"/><Relationship Id="rId4" Type="http://schemas.openxmlformats.org/officeDocument/2006/relationships/hyperlink" Target="https://x.com/trycaucus/status/1929264100044931330" TargetMode="External"/><Relationship Id="rId5" Type="http://schemas.openxmlformats.org/officeDocument/2006/relationships/hyperlink" Target="https://x.com/LangChainAI/status/1932858287265099900" TargetMode="External"/><Relationship Id="rId6" Type="http://schemas.openxmlformats.org/officeDocument/2006/relationships/hyperlink" Target="https://x.com/GoogleDeepMind/status/1932032485254217799" TargetMode="External"/></Relationships>

</file>

<file path=ppt/slides/_rels/slide9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www.mckinsey.com/capabilities/mckinsey-digital/how-we-help-clients/rewiring-the-way-mckinsey-works-with-lilli" TargetMode="External"/><Relationship Id="rId3" Type="http://schemas.openxmlformats.org/officeDocument/2006/relationships/hyperlink" Target="https://www.propublica.org/article/inside-ai-tool-doge-veterans-affairs-contracts-sahil-lavingia" TargetMode="External"/><Relationship Id="rId4" Type="http://schemas.openxmlformats.org/officeDocument/2006/relationships/hyperlink" Target="https://github.com/slavingia/va/blob/35e3ff1b9e0eb1c8aaaebf3bfe76f2002354b782/contracts/process_contracts.py" TargetMode="External"/><Relationship Id="rId5" Type="http://schemas.openxmlformats.org/officeDocument/2006/relationships/hyperlink" Target="https://www.cnet.com/tech/services-and-software/more-than-40-of-employees-are-using-ai-at-work-a-new-poll-says/" TargetMode="External"/><Relationship Id="rId6" Type="http://schemas.openxmlformats.org/officeDocument/2006/relationships/hyperlink" Target="https://x.com/random_walker/status/1935311882857947507" TargetMode="Externa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171" name="September 16, 2025"/>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September 16, 2025</a:t>
            </a:r>
          </a:p>
        </p:txBody>
      </p:sp>
      <p:sp>
        <p:nvSpPr>
          <p:cNvPr id="172" name="AI Virtual Inn of Court: Kick-off"/>
          <p:cNvSpPr txBox="1"/>
          <p:nvPr>
            <p:ph type="ctrTitle"/>
          </p:nvPr>
        </p:nvSpPr>
        <p:spPr>
          <a:prstGeom prst="rect">
            <a:avLst/>
          </a:prstGeom>
        </p:spPr>
        <p:txBody>
          <a:bodyPr/>
          <a:lstStyle/>
          <a:p>
            <a:pPr/>
            <a:r>
              <a:t>AI Virtual Inn of Court: Kick-off</a:t>
            </a:r>
          </a:p>
        </p:txBody>
      </p:sp>
      <p:sp>
        <p:nvSpPr>
          <p:cNvPr id="173" name="Ethan Holland"/>
          <p:cNvSpPr txBox="1"/>
          <p:nvPr>
            <p:ph type="subTitle" sz="quarter" idx="1"/>
          </p:nvPr>
        </p:nvSpPr>
        <p:spPr>
          <a:prstGeom prst="rect">
            <a:avLst/>
          </a:prstGeom>
        </p:spPr>
        <p:txBody>
          <a:bodyPr/>
          <a:lstStyle/>
          <a:p>
            <a:pPr/>
            <a:r>
              <a:t>Ethan Holland</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194" name="Currently VP Digital At Draper Media"/>
          <p:cNvSpPr txBox="1"/>
          <p:nvPr>
            <p:ph type="title"/>
          </p:nvPr>
        </p:nvSpPr>
        <p:spPr>
          <a:xfrm>
            <a:off x="1206500" y="1749797"/>
            <a:ext cx="21971000" cy="1433163"/>
          </a:xfrm>
          <a:prstGeom prst="rect">
            <a:avLst/>
          </a:prstGeom>
        </p:spPr>
        <p:txBody>
          <a:bodyPr/>
          <a:lstStyle>
            <a:lvl1pPr algn="ctr"/>
          </a:lstStyle>
          <a:p>
            <a:pPr/>
            <a:r>
              <a:t>Currently VP Digital At Draper Media</a:t>
            </a:r>
          </a:p>
        </p:txBody>
      </p:sp>
      <p:sp>
        <p:nvSpPr>
          <p:cNvPr id="195" name="VP Draper Digital Media"/>
          <p:cNvSpPr txBox="1"/>
          <p:nvPr>
            <p:ph type="body" idx="1"/>
          </p:nvPr>
        </p:nvSpPr>
        <p:spPr>
          <a:xfrm>
            <a:off x="-6350" y="3770910"/>
            <a:ext cx="24396701" cy="8256011"/>
          </a:xfrm>
          <a:prstGeom prst="rect">
            <a:avLst/>
          </a:prstGeom>
          <a:solidFill>
            <a:srgbClr val="FFFFFF"/>
          </a:solidFill>
        </p:spPr>
        <p:txBody>
          <a:bodyPr/>
          <a:lstStyle/>
          <a:p>
            <a:pPr/>
            <a:r>
              <a:t>VP Draper Digital Media</a:t>
            </a:r>
          </a:p>
        </p:txBody>
      </p:sp>
      <p:pic>
        <p:nvPicPr>
          <p:cNvPr id="196" name="pasted-movie.png" descr="pasted-movie.png"/>
          <p:cNvPicPr>
            <a:picLocks noChangeAspect="1"/>
          </p:cNvPicPr>
          <p:nvPr/>
        </p:nvPicPr>
        <p:blipFill>
          <a:blip r:embed="rId2">
            <a:extLst/>
          </a:blip>
          <a:stretch>
            <a:fillRect/>
          </a:stretch>
        </p:blipFill>
        <p:spPr>
          <a:xfrm>
            <a:off x="-1" y="3826707"/>
            <a:ext cx="24384001" cy="7473082"/>
          </a:xfrm>
          <a:prstGeom prst="rect">
            <a:avLst/>
          </a:prstGeom>
          <a:ln w="12700">
            <a:solidFill>
              <a:srgbClr val="F3F7F5"/>
            </a:solidFill>
            <a:miter lim="400000"/>
          </a:ln>
        </p:spPr>
      </p:pic>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41" name="SAKANA, generating loan approval documents with AI Multiple agents collaborate 🐟🐠🐡…"/>
          <p:cNvSpPr txBox="1"/>
          <p:nvPr/>
        </p:nvSpPr>
        <p:spPr>
          <a:xfrm>
            <a:off x="850556" y="1553077"/>
            <a:ext cx="22113057" cy="106098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sz="3700">
                <a:latin typeface="Arial"/>
                <a:ea typeface="Arial"/>
                <a:cs typeface="Arial"/>
                <a:sym typeface="Arial"/>
              </a:defRPr>
            </a:pPr>
            <a:r>
              <a:t>SAKANA, </a:t>
            </a:r>
            <a:r>
              <a:rPr>
                <a:solidFill>
                  <a:schemeClr val="accent4">
                    <a:hueOff val="475731"/>
                    <a:satOff val="-4338"/>
                    <a:lumOff val="10182"/>
                  </a:schemeClr>
                </a:solidFill>
              </a:rPr>
              <a:t>generating loan approval documents with AI Multiple agents collaborate</a:t>
            </a:r>
            <a:r>
              <a:t> 🐟🐠🐡</a:t>
            </a:r>
            <a:endParaRPr>
              <a:latin typeface="Times Roman"/>
              <a:ea typeface="Times Roman"/>
              <a:cs typeface="Times Roman"/>
              <a:sym typeface="Times Roman"/>
            </a:endParaRPr>
          </a:p>
          <a:p>
            <a:pPr defTabSz="457200">
              <a:lnSpc>
                <a:spcPct val="100000"/>
              </a:lnSpc>
              <a:spcBef>
                <a:spcPts val="0"/>
              </a:spcBef>
              <a:defRPr sz="3700">
                <a:latin typeface="Arial"/>
                <a:ea typeface="Arial"/>
                <a:cs typeface="Arial"/>
                <a:sym typeface="Arial"/>
              </a:defRPr>
            </a:pPr>
            <a:r>
              <a:t>“Mr. Ito emphasizes, ‘Instead of covering a broad field, we want to maximize precision.’ Given that general-purpose AI has a limited scope for automation in specialized domains and can be seen as ‘a jack of all trades, master of none,’ he believes they have a strong chance of success.”</a:t>
            </a:r>
            <a:r>
              <a:rPr u="sng">
                <a:hlinkClick r:id="rId2" invalidUrl="" action="" tgtFrame="" tooltip="" history="1" highlightClick="0" endSnd="0"/>
              </a:rPr>
              <a:t>https://x.com/SakanaAILabs/status/1935136742459552170</a:t>
            </a:r>
            <a:endParaRPr>
              <a:latin typeface="Times Roman"/>
              <a:ea typeface="Times Roman"/>
              <a:cs typeface="Times Roman"/>
              <a:sym typeface="Times Roman"/>
            </a:endParaRPr>
          </a:p>
          <a:p>
            <a:pPr defTabSz="457200">
              <a:lnSpc>
                <a:spcPct val="100000"/>
              </a:lnSpc>
              <a:spcBef>
                <a:spcPts val="0"/>
              </a:spcBef>
              <a:defRPr sz="3700">
                <a:latin typeface="Times Roman"/>
                <a:ea typeface="Times Roman"/>
                <a:cs typeface="Times Roman"/>
                <a:sym typeface="Times Roman"/>
              </a:defRPr>
            </a:pPr>
          </a:p>
          <a:p>
            <a:pPr defTabSz="457200">
              <a:lnSpc>
                <a:spcPct val="100000"/>
              </a:lnSpc>
              <a:spcBef>
                <a:spcPts val="0"/>
              </a:spcBef>
              <a:defRPr sz="3700">
                <a:latin typeface="Arial"/>
                <a:ea typeface="Arial"/>
                <a:cs typeface="Arial"/>
                <a:sym typeface="Arial"/>
              </a:defRPr>
            </a:pPr>
            <a:r>
              <a:t>📄🔍 </a:t>
            </a:r>
            <a:r>
              <a:rPr>
                <a:solidFill>
                  <a:schemeClr val="accent4">
                    <a:hueOff val="475731"/>
                    <a:satOff val="-4338"/>
                    <a:lumOff val="10182"/>
                  </a:schemeClr>
                </a:solidFill>
              </a:rPr>
              <a:t>GraphRAG Contract Analysis A powerful solution combining GraphRAG and LangGraph agents to analyze legal contracts </a:t>
            </a:r>
            <a:r>
              <a:t>using Neo4j knowledge graphs, featuring benchmarks across multiple LLMs. Check out the full implementation guide ➡️ </a:t>
            </a:r>
            <a:r>
              <a:rPr u="sng">
                <a:hlinkClick r:id="rId3" invalidUrl="" action="" tgtFrame="" tooltip="" history="1" highlightClick="0" endSnd="0"/>
              </a:rPr>
              <a:t>https://x.com/LangChainAI/status/1934294834086387829</a:t>
            </a:r>
            <a:endParaRPr>
              <a:latin typeface="Times Roman"/>
              <a:ea typeface="Times Roman"/>
              <a:cs typeface="Times Roman"/>
              <a:sym typeface="Times Roman"/>
            </a:endParaRPr>
          </a:p>
          <a:p>
            <a:pPr defTabSz="457200">
              <a:lnSpc>
                <a:spcPct val="100000"/>
              </a:lnSpc>
              <a:spcBef>
                <a:spcPts val="0"/>
              </a:spcBef>
              <a:defRPr sz="3700">
                <a:latin typeface="Times Roman"/>
                <a:ea typeface="Times Roman"/>
                <a:cs typeface="Times Roman"/>
                <a:sym typeface="Times Roman"/>
              </a:defRPr>
            </a:pPr>
          </a:p>
          <a:p>
            <a:pPr defTabSz="457200">
              <a:lnSpc>
                <a:spcPct val="100000"/>
              </a:lnSpc>
              <a:spcBef>
                <a:spcPts val="0"/>
              </a:spcBef>
              <a:defRPr b="1" sz="3700">
                <a:latin typeface="Arial"/>
                <a:ea typeface="Arial"/>
                <a:cs typeface="Arial"/>
                <a:sym typeface="Arial"/>
              </a:defRPr>
            </a:pPr>
            <a:r>
              <a:t>June 27, 2025</a:t>
            </a:r>
            <a:endParaRPr b="0">
              <a:latin typeface="Times Roman"/>
              <a:ea typeface="Times Roman"/>
              <a:cs typeface="Times Roman"/>
              <a:sym typeface="Times Roman"/>
            </a:endParaRPr>
          </a:p>
          <a:p>
            <a:pPr defTabSz="457200">
              <a:lnSpc>
                <a:spcPct val="100000"/>
              </a:lnSpc>
              <a:spcBef>
                <a:spcPts val="0"/>
              </a:spcBef>
              <a:defRPr sz="3700">
                <a:latin typeface="Arial"/>
                <a:ea typeface="Arial"/>
                <a:cs typeface="Arial"/>
                <a:sym typeface="Arial"/>
              </a:defRPr>
            </a:pPr>
            <a:r>
              <a:rPr>
                <a:solidFill>
                  <a:schemeClr val="accent4">
                    <a:hueOff val="475731"/>
                    <a:satOff val="-4338"/>
                    <a:lumOff val="10182"/>
                  </a:schemeClr>
                </a:solidFill>
              </a:rPr>
              <a:t>AI Is Going to ‘Replace Everybody’ in Several Fields. Paralegals, call centers most at risk. only top-skilled people will find jobs. – Geoffrey Hinton</a:t>
            </a:r>
            <a:r>
              <a:t> AGI could soon replace most human work, driving wages toward zero. – Anton Korinek, leading Economist </a:t>
            </a:r>
            <a:br/>
            <a:r>
              <a:rPr u="sng">
                <a:hlinkClick r:id="rId4" invalidUrl="" action="" tgtFrame="" tooltip="" history="1" highlightClick="0" endSnd="0"/>
              </a:rPr>
              <a:t>https://x.com/rohanpaul_ai/status/1937143790633906650</a:t>
            </a:r>
            <a:endParaRPr>
              <a:latin typeface="Times Roman"/>
              <a:ea typeface="Times Roman"/>
              <a:cs typeface="Times Roman"/>
              <a:sym typeface="Times Roman"/>
            </a:endParaRPr>
          </a:p>
          <a:p>
            <a:pPr defTabSz="457200">
              <a:lnSpc>
                <a:spcPct val="100000"/>
              </a:lnSpc>
              <a:spcBef>
                <a:spcPts val="0"/>
              </a:spcBef>
              <a:defRPr sz="3700">
                <a:latin typeface="Times Roman"/>
                <a:ea typeface="Times Roman"/>
                <a:cs typeface="Times Roman"/>
                <a:sym typeface="Times Roman"/>
              </a:defRPr>
            </a:pPr>
          </a:p>
          <a:p>
            <a:pPr defTabSz="457200">
              <a:lnSpc>
                <a:spcPct val="100000"/>
              </a:lnSpc>
              <a:spcBef>
                <a:spcPts val="0"/>
              </a:spcBef>
              <a:defRPr sz="3700">
                <a:latin typeface="Arial"/>
                <a:ea typeface="Arial"/>
                <a:cs typeface="Arial"/>
                <a:sym typeface="Arial"/>
              </a:defRPr>
            </a:pPr>
            <a:r>
              <a:rPr>
                <a:solidFill>
                  <a:schemeClr val="accent4">
                    <a:hueOff val="475731"/>
                    <a:satOff val="-4338"/>
                    <a:lumOff val="10182"/>
                  </a:schemeClr>
                </a:solidFill>
              </a:rPr>
              <a:t>ChatGPT drafted a California renter-law rebuttal, nullifying a $275 cleaning fee. Fee waiver granted within five minutes. Such cases are plenty. Personally, ChatGPT is my best lawyer over the last 1 year. </a:t>
            </a:r>
            <a:r>
              <a:rPr u="sng">
                <a:hlinkClick r:id="rId5" invalidUrl="" action="" tgtFrame="" tooltip="" history="1" highlightClick="0" endSnd="0"/>
              </a:rPr>
              <a:t>https://x.com/rohanpaul_ai/status/1938107456242270595</a:t>
            </a:r>
          </a:p>
        </p:txBody>
      </p:sp>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43" name="As I wrote a couple years ago, systems assuming writing can act as a proof of effort, ability, or care are going to collapse and need to be reconstituted. Everything from letters of recommendation to expert reports to essays to performance reviews……"/>
          <p:cNvSpPr txBox="1"/>
          <p:nvPr/>
        </p:nvSpPr>
        <p:spPr>
          <a:xfrm>
            <a:off x="850556" y="1087567"/>
            <a:ext cx="22113057" cy="115408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sz="3800">
                <a:latin typeface="Arial"/>
                <a:ea typeface="Arial"/>
                <a:cs typeface="Arial"/>
                <a:sym typeface="Arial"/>
              </a:defRPr>
            </a:pPr>
            <a:r>
              <a:t>As I wrote a couple years ago, systems assuming writing can act as a proof of effort, ability, or care are going to collapse and need to be reconstituted. Everything from letters of recommendation to expert reports to essays to performance reviews… </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2" invalidUrl="" action="" tgtFrame="" tooltip="" history="1" highlightClick="0" endSnd="0"/>
              </a:rPr>
              <a:t>https://x.com/emollick/status/1937562158281424943</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 Smart Document Assistant An AI agent that intelligently manages and processes documents, leveraging LangChain’s RAG technology to handle multiple files and provide accurate answers to your queries. Check out the implementation on GitHub 🔍 </a:t>
            </a:r>
            <a:r>
              <a:rPr u="sng">
                <a:hlinkClick r:id="rId3" invalidUrl="" action="" tgtFrame="" tooltip="" history="1" highlightClick="0" endSnd="0"/>
              </a:rPr>
              <a:t>https://x.com/LangChainAI/status/1936846649852076197</a:t>
            </a:r>
            <a:endParaRPr>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Building AI Agents that Actually Automate Knowledge Work 👷🤖 My full talk at the @aiDotEngineer World Fair is available on YouTube! The talk breaks down what this concept of “knowledge automation” means (not necessarily calling any particular company, just take a look at any </a:t>
            </a:r>
            <a:r>
              <a:rPr u="sng">
                <a:hlinkClick r:id="rId4" invalidUrl="" action="" tgtFrame="" tooltip="" history="1" highlightClick="0" endSnd="0"/>
              </a:rPr>
              <a:t>https://x.com/jerryjliu0/status/1937681047875191159</a:t>
            </a:r>
            <a:endParaRPr>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b="1" sz="3800">
                <a:latin typeface="Arial"/>
                <a:ea typeface="Arial"/>
                <a:cs typeface="Arial"/>
                <a:sym typeface="Arial"/>
              </a:defRPr>
            </a:pPr>
            <a:r>
              <a:t>July 04, 2025</a:t>
            </a:r>
            <a:endParaRPr b="0">
              <a:latin typeface="Times Roman"/>
              <a:ea typeface="Times Roman"/>
              <a:cs typeface="Times Roman"/>
              <a:sym typeface="Times Roman"/>
            </a:endParaRPr>
          </a:p>
          <a:p>
            <a:pPr defTabSz="457200">
              <a:lnSpc>
                <a:spcPct val="100000"/>
              </a:lnSpc>
              <a:spcBef>
                <a:spcPts val="0"/>
              </a:spcBef>
              <a:defRPr sz="3800">
                <a:solidFill>
                  <a:schemeClr val="accent4">
                    <a:hueOff val="475731"/>
                    <a:satOff val="-4338"/>
                    <a:lumOff val="10182"/>
                  </a:schemeClr>
                </a:solidFill>
                <a:latin typeface="Arial"/>
                <a:ea typeface="Arial"/>
                <a:cs typeface="Arial"/>
                <a:sym typeface="Arial"/>
              </a:defRPr>
            </a:pPr>
            <a:r>
              <a:t>Introducing Workflows: a powerful new way to orchestrate complex legal tasks – a market-first leap in legal automation.</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5" invalidUrl="" action="" tgtFrame="" tooltip="" history="1" highlightClick="0" endSnd="0"/>
              </a:rPr>
              <a:t>https://legora.com/product/workflows</a:t>
            </a:r>
            <a:endParaRPr u="none">
              <a:latin typeface="Times Roman"/>
              <a:ea typeface="Times Roman"/>
              <a:cs typeface="Times Roman"/>
              <a:sym typeface="Times Roman"/>
            </a:endParaRPr>
          </a:p>
        </p:txBody>
      </p:sp>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45" name="Thomson Reuters survey finds 53% of legal, audit, and accounting firms already profit from AI; Even ad-hoc adopters saw ROI Source:…"/>
          <p:cNvSpPr txBox="1"/>
          <p:nvPr/>
        </p:nvSpPr>
        <p:spPr>
          <a:xfrm>
            <a:off x="850556" y="1252494"/>
            <a:ext cx="22113057" cy="112110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sz="3800">
                <a:latin typeface="Arial"/>
                <a:ea typeface="Arial"/>
                <a:cs typeface="Arial"/>
                <a:sym typeface="Arial"/>
              </a:defRPr>
            </a:pPr>
            <a:r>
              <a:rPr>
                <a:solidFill>
                  <a:schemeClr val="accent4">
                    <a:hueOff val="475731"/>
                    <a:satOff val="-4338"/>
                    <a:lumOff val="10182"/>
                  </a:schemeClr>
                </a:solidFill>
              </a:rPr>
              <a:t>Thomson Reuters survey finds 53% of legal, audit, and accounting firms already profit from AI; Even ad-hoc adopters saw ROI </a:t>
            </a:r>
            <a:r>
              <a:t>Source: </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2" invalidUrl="" action="" tgtFrame="" tooltip="" history="1" highlightClick="0" endSnd="0"/>
              </a:rPr>
              <a:t>fortune.com/2025/07/01/ai-lawyers-accountants-auditors-lessons-for-us-all</a:t>
            </a:r>
            <a:r>
              <a:rPr u="none"/>
              <a:t> /  </a:t>
            </a:r>
            <a:r>
              <a:rPr>
                <a:hlinkClick r:id="rId3" invalidUrl="" action="" tgtFrame="" tooltip="" history="1" highlightClick="0" endSnd="0"/>
              </a:rPr>
              <a:t>https://x.com/rohanpaul_ai/status/1940349733555630101</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Number of new UK entry-level jobs has dived since ChatGPT launch – research – Vacancies for graduate jobs, apprenticeships, internships and junior jobs with no degree requirement have dropped 32%, Adzuna finds | Economics | The Guardian </a:t>
            </a:r>
            <a:r>
              <a:rPr u="sng">
                <a:hlinkClick r:id="rId4" invalidUrl="" action="" tgtFrame="" tooltip="" history="1" highlightClick="0" endSnd="0"/>
              </a:rPr>
              <a:t>https://www.theguardian.com/business/2025/jun/30/uk-entry-level-jobs-chatgpt-launch-adzuna</a:t>
            </a:r>
            <a:endParaRPr>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u="sng">
                <a:latin typeface="Arial"/>
                <a:ea typeface="Arial"/>
                <a:cs typeface="Arial"/>
                <a:sym typeface="Arial"/>
              </a:defRPr>
            </a:pPr>
            <a:r>
              <a:rPr u="none">
                <a:solidFill>
                  <a:schemeClr val="accent4">
                    <a:hueOff val="475731"/>
                    <a:satOff val="-4338"/>
                    <a:lumOff val="10182"/>
                  </a:schemeClr>
                </a:solidFill>
              </a:rPr>
              <a:t>ai-copyright-lawsuits – a Hugging Face Space </a:t>
            </a:r>
            <a:r>
              <a:rPr u="none"/>
              <a:t>by fdaudens </a:t>
            </a:r>
            <a:r>
              <a:rPr>
                <a:hlinkClick r:id="rId5" invalidUrl="" action="" tgtFrame="" tooltip="" history="1" highlightClick="0" endSnd="0"/>
              </a:rPr>
              <a:t>https://huggingface.co/spaces/fdaudens/ai-copyright-lawsuits</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Many firms built around the limitations &amp; cost assumptions of GPT-3.5 class models, and are now stuck with complex solutions that are more expensive &amp; worse than a reasoner without any scaffolding You need to build solutions with an eye towards riding the cost/performance curve.”” / X </a:t>
            </a:r>
            <a:r>
              <a:rPr u="sng">
                <a:hlinkClick r:id="rId6" invalidUrl="" action="" tgtFrame="" tooltip="" history="1" highlightClick="0" endSnd="0"/>
              </a:rPr>
              <a:t>https://x.com/emollick/status/1939494862438453717</a:t>
            </a:r>
            <a:endParaRPr>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u="sng">
                <a:latin typeface="Arial"/>
                <a:ea typeface="Arial"/>
                <a:cs typeface="Arial"/>
                <a:sym typeface="Arial"/>
              </a:defRPr>
            </a:pPr>
            <a:r>
              <a:rPr u="none"/>
              <a:t>Fall in entry-level jobs linked to rise of AI tools – Personnel Today </a:t>
            </a:r>
            <a:r>
              <a:rPr>
                <a:hlinkClick r:id="rId7" invalidUrl="" action="" tgtFrame="" tooltip="" history="1" highlightClick="0" endSnd="0"/>
              </a:rPr>
              <a:t>https://www.personneltoday.com/hr/fall-in-entry-level-jobs-linked-to-rise-of-ai-tools/</a:t>
            </a:r>
          </a:p>
        </p:txBody>
      </p:sp>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47" name="July 11, 2025…"/>
          <p:cNvSpPr txBox="1"/>
          <p:nvPr/>
        </p:nvSpPr>
        <p:spPr>
          <a:xfrm>
            <a:off x="850556" y="270793"/>
            <a:ext cx="22113057" cy="131744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b="1" sz="3600">
                <a:latin typeface="Arial"/>
                <a:ea typeface="Arial"/>
                <a:cs typeface="Arial"/>
                <a:sym typeface="Arial"/>
              </a:defRPr>
            </a:pPr>
            <a:r>
              <a:t>July 11, 2025</a:t>
            </a:r>
            <a:endParaRPr b="0">
              <a:latin typeface="Times Roman"/>
              <a:ea typeface="Times Roman"/>
              <a:cs typeface="Times Roman"/>
              <a:sym typeface="Times Roman"/>
            </a:endParaRPr>
          </a:p>
          <a:p>
            <a:pPr defTabSz="457200">
              <a:lnSpc>
                <a:spcPct val="100000"/>
              </a:lnSpc>
              <a:spcBef>
                <a:spcPts val="0"/>
              </a:spcBef>
              <a:defRPr sz="3600">
                <a:latin typeface="Arial"/>
                <a:ea typeface="Arial"/>
                <a:cs typeface="Arial"/>
                <a:sym typeface="Arial"/>
              </a:defRPr>
            </a:pPr>
            <a:r>
              <a:t>One of the biggest pain points in using LLMs for large-scale document extraction is actually coming up with the schema in the first place – it’s a long and tedious process ⏳ We built an two-stage, e2e agent workflow that does both schema generation and extraction: 1️⃣ It first </a:t>
            </a:r>
            <a:r>
              <a:rPr u="sng">
                <a:hlinkClick r:id="rId2" invalidUrl="" action="" tgtFrame="" tooltip="" history="1" highlightClick="0" endSnd="0"/>
              </a:rPr>
              <a:t>https://x.com/jerryjliu0/status/1942375929353035897</a:t>
            </a:r>
            <a:endParaRPr>
              <a:latin typeface="Times Roman"/>
              <a:ea typeface="Times Roman"/>
              <a:cs typeface="Times Roman"/>
              <a:sym typeface="Times Roman"/>
            </a:endParaRPr>
          </a:p>
          <a:p>
            <a:pPr defTabSz="457200">
              <a:lnSpc>
                <a:spcPct val="100000"/>
              </a:lnSpc>
              <a:spcBef>
                <a:spcPts val="0"/>
              </a:spcBef>
              <a:defRPr sz="3600">
                <a:latin typeface="Times Roman"/>
                <a:ea typeface="Times Roman"/>
                <a:cs typeface="Times Roman"/>
                <a:sym typeface="Times Roman"/>
              </a:defRPr>
            </a:pPr>
          </a:p>
          <a:p>
            <a:pPr defTabSz="457200">
              <a:lnSpc>
                <a:spcPct val="100000"/>
              </a:lnSpc>
              <a:spcBef>
                <a:spcPts val="0"/>
              </a:spcBef>
              <a:defRPr sz="3600">
                <a:latin typeface="Arial"/>
                <a:ea typeface="Arial"/>
                <a:cs typeface="Arial"/>
                <a:sym typeface="Arial"/>
              </a:defRPr>
            </a:pPr>
            <a:r>
              <a:t>Agentic Document Extraction now supports field extraction! Many doc extraction use cases extract specific fields from forms and other structured documents. You can now input a picture or PDF of an invoice, request the vendor name, item list, and prices, and get back the extracted </a:t>
            </a:r>
            <a:r>
              <a:rPr u="sng">
                <a:hlinkClick r:id="rId3" invalidUrl="" action="" tgtFrame="" tooltip="" history="1" highlightClick="0" endSnd="0"/>
              </a:rPr>
              <a:t>https://x.com/AndrewYNg/status/1943319708859834499</a:t>
            </a:r>
            <a:endParaRPr>
              <a:latin typeface="Times Roman"/>
              <a:ea typeface="Times Roman"/>
              <a:cs typeface="Times Roman"/>
              <a:sym typeface="Times Roman"/>
            </a:endParaRPr>
          </a:p>
          <a:p>
            <a:pPr defTabSz="457200">
              <a:lnSpc>
                <a:spcPct val="100000"/>
              </a:lnSpc>
              <a:spcBef>
                <a:spcPts val="0"/>
              </a:spcBef>
              <a:defRPr sz="3600">
                <a:latin typeface="Times Roman"/>
                <a:ea typeface="Times Roman"/>
                <a:cs typeface="Times Roman"/>
                <a:sym typeface="Times Roman"/>
              </a:defRPr>
            </a:pPr>
          </a:p>
          <a:p>
            <a:pPr defTabSz="457200">
              <a:lnSpc>
                <a:spcPct val="100000"/>
              </a:lnSpc>
              <a:spcBef>
                <a:spcPts val="0"/>
              </a:spcBef>
              <a:defRPr b="1" sz="3600">
                <a:latin typeface="Arial"/>
                <a:ea typeface="Arial"/>
                <a:cs typeface="Arial"/>
                <a:sym typeface="Arial"/>
              </a:defRPr>
            </a:pPr>
            <a:r>
              <a:t>July 18, 2025</a:t>
            </a:r>
            <a:endParaRPr b="0">
              <a:latin typeface="Times Roman"/>
              <a:ea typeface="Times Roman"/>
              <a:cs typeface="Times Roman"/>
              <a:sym typeface="Times Roman"/>
            </a:endParaRPr>
          </a:p>
          <a:p>
            <a:pPr defTabSz="457200">
              <a:lnSpc>
                <a:spcPct val="100000"/>
              </a:lnSpc>
              <a:spcBef>
                <a:spcPts val="0"/>
              </a:spcBef>
              <a:defRPr sz="3600" u="sng">
                <a:latin typeface="Arial"/>
                <a:ea typeface="Arial"/>
                <a:cs typeface="Arial"/>
                <a:sym typeface="Arial"/>
              </a:defRPr>
            </a:pPr>
            <a:r>
              <a:rPr u="none">
                <a:solidFill>
                  <a:schemeClr val="accent4">
                    <a:hueOff val="475731"/>
                    <a:satOff val="-4338"/>
                    <a:lumOff val="10182"/>
                  </a:schemeClr>
                </a:solidFill>
              </a:rPr>
              <a:t>Goldman Sachs is testing viral AI agent Devin as a ‘new employee’ </a:t>
            </a:r>
            <a:r>
              <a:rPr u="none"/>
              <a:t>| TechCrunch </a:t>
            </a:r>
            <a:r>
              <a:rPr>
                <a:hlinkClick r:id="rId4" invalidUrl="" action="" tgtFrame="" tooltip="" history="1" highlightClick="0" endSnd="0"/>
              </a:rPr>
              <a:t>https://techcrunch.com/2025/07/11/goldman-sachs-is-testing-viral-ai-agent-devin-as-a-new-employee/</a:t>
            </a:r>
            <a:endParaRPr u="none">
              <a:latin typeface="Times Roman"/>
              <a:ea typeface="Times Roman"/>
              <a:cs typeface="Times Roman"/>
              <a:sym typeface="Times Roman"/>
            </a:endParaRPr>
          </a:p>
          <a:p>
            <a:pPr defTabSz="457200">
              <a:lnSpc>
                <a:spcPct val="100000"/>
              </a:lnSpc>
              <a:spcBef>
                <a:spcPts val="0"/>
              </a:spcBef>
              <a:defRPr sz="3600">
                <a:latin typeface="Times Roman"/>
                <a:ea typeface="Times Roman"/>
                <a:cs typeface="Times Roman"/>
                <a:sym typeface="Times Roman"/>
              </a:defRPr>
            </a:pPr>
          </a:p>
          <a:p>
            <a:pPr defTabSz="457200">
              <a:lnSpc>
                <a:spcPct val="100000"/>
              </a:lnSpc>
              <a:spcBef>
                <a:spcPts val="0"/>
              </a:spcBef>
              <a:defRPr sz="3600">
                <a:latin typeface="Arial"/>
                <a:ea typeface="Arial"/>
                <a:cs typeface="Arial"/>
                <a:sym typeface="Arial"/>
              </a:defRPr>
            </a:pPr>
            <a:r>
              <a:rPr>
                <a:solidFill>
                  <a:schemeClr val="accent4">
                    <a:hueOff val="475731"/>
                    <a:satOff val="-4338"/>
                    <a:lumOff val="10182"/>
                  </a:schemeClr>
                </a:solidFill>
              </a:rPr>
              <a:t>An MCP Server for Legal Research (SCOTUS Opinions) 🧑‍⚖️ In less than 10 minutes I indexed 100+ Supreme Court opinions from 2022-2024, using LlamaCloud to parse/index the data with really high accuracy, and then made it available as an MCP server to any AI client. </a:t>
            </a:r>
            <a:r>
              <a:t>You can then use </a:t>
            </a:r>
            <a:r>
              <a:rPr u="sng">
                <a:hlinkClick r:id="rId5" invalidUrl="" action="" tgtFrame="" tooltip="" history="1" highlightClick="0" endSnd="0"/>
              </a:rPr>
              <a:t>https://x.com/jerryjliu0/status/1941181730536444134</a:t>
            </a:r>
            <a:endParaRPr>
              <a:latin typeface="Times Roman"/>
              <a:ea typeface="Times Roman"/>
              <a:cs typeface="Times Roman"/>
              <a:sym typeface="Times Roman"/>
            </a:endParaRPr>
          </a:p>
          <a:p>
            <a:pPr defTabSz="457200">
              <a:lnSpc>
                <a:spcPct val="100000"/>
              </a:lnSpc>
              <a:spcBef>
                <a:spcPts val="0"/>
              </a:spcBef>
              <a:defRPr sz="3600">
                <a:latin typeface="Times Roman"/>
                <a:ea typeface="Times Roman"/>
                <a:cs typeface="Times Roman"/>
                <a:sym typeface="Times Roman"/>
              </a:defRPr>
            </a:pPr>
          </a:p>
          <a:p>
            <a:pPr defTabSz="457200">
              <a:lnSpc>
                <a:spcPct val="100000"/>
              </a:lnSpc>
              <a:spcBef>
                <a:spcPts val="0"/>
              </a:spcBef>
              <a:defRPr b="1" sz="3600">
                <a:latin typeface="Arial"/>
                <a:ea typeface="Arial"/>
                <a:cs typeface="Arial"/>
                <a:sym typeface="Arial"/>
              </a:defRPr>
            </a:pPr>
            <a:r>
              <a:t>July 25, 2025</a:t>
            </a:r>
            <a:endParaRPr b="0">
              <a:latin typeface="Times Roman"/>
              <a:ea typeface="Times Roman"/>
              <a:cs typeface="Times Roman"/>
              <a:sym typeface="Times Roman"/>
            </a:endParaRPr>
          </a:p>
          <a:p>
            <a:pPr defTabSz="457200">
              <a:lnSpc>
                <a:spcPct val="100000"/>
              </a:lnSpc>
              <a:spcBef>
                <a:spcPts val="0"/>
              </a:spcBef>
              <a:defRPr sz="3600">
                <a:latin typeface="Arial"/>
                <a:ea typeface="Arial"/>
                <a:cs typeface="Arial"/>
                <a:sym typeface="Arial"/>
              </a:defRPr>
            </a:pPr>
            <a:r>
              <a:rPr>
                <a:solidFill>
                  <a:schemeClr val="accent4">
                    <a:hueOff val="475731"/>
                    <a:satOff val="-4338"/>
                    <a:lumOff val="10182"/>
                  </a:schemeClr>
                </a:solidFill>
              </a:rPr>
              <a:t>Citi is now deploying Devin across their engineering teams. </a:t>
            </a:r>
            <a:r>
              <a:t>We’re proud to partner with one of the world’s leading financial institutions to accelerate software development. More details below in @Citi’s story in American Banker. </a:t>
            </a:r>
            <a:r>
              <a:rPr u="sng">
                <a:hlinkClick r:id="rId6" invalidUrl="" action="" tgtFrame="" tooltip="" history="1" highlightClick="0" endSnd="0"/>
              </a:rPr>
              <a:t>https://x.com/cognition_labs/status/1945904648629707093</a:t>
            </a:r>
          </a:p>
        </p:txBody>
      </p:sp>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49" name="OpenAI and UK sign deal to use AI in public services…"/>
          <p:cNvSpPr txBox="1"/>
          <p:nvPr/>
        </p:nvSpPr>
        <p:spPr>
          <a:xfrm>
            <a:off x="850556" y="1090863"/>
            <a:ext cx="22113057" cy="115342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sz="3700">
                <a:solidFill>
                  <a:schemeClr val="accent4">
                    <a:hueOff val="475731"/>
                    <a:satOff val="-4338"/>
                    <a:lumOff val="10182"/>
                  </a:schemeClr>
                </a:solidFill>
                <a:latin typeface="Arial"/>
                <a:ea typeface="Arial"/>
                <a:cs typeface="Arial"/>
                <a:sym typeface="Arial"/>
              </a:defRPr>
            </a:pPr>
            <a:r>
              <a:t>OpenAI and UK sign deal to use AI in public services</a:t>
            </a:r>
            <a:endParaRPr>
              <a:latin typeface="Times Roman"/>
              <a:ea typeface="Times Roman"/>
              <a:cs typeface="Times Roman"/>
              <a:sym typeface="Times Roman"/>
            </a:endParaRPr>
          </a:p>
          <a:p>
            <a:pPr defTabSz="457200">
              <a:lnSpc>
                <a:spcPct val="100000"/>
              </a:lnSpc>
              <a:spcBef>
                <a:spcPts val="0"/>
              </a:spcBef>
              <a:defRPr sz="3700" u="sng">
                <a:latin typeface="Arial"/>
                <a:ea typeface="Arial"/>
                <a:cs typeface="Arial"/>
                <a:sym typeface="Arial"/>
              </a:defRPr>
            </a:pPr>
            <a:r>
              <a:rPr>
                <a:hlinkClick r:id="rId2" invalidUrl="" action="" tgtFrame="" tooltip="" history="1" highlightClick="0" endSnd="0"/>
              </a:rPr>
              <a:t>https://www.bbc.com/news/articles/czdv68gejm7o</a:t>
            </a:r>
            <a:r>
              <a:rPr u="none"/>
              <a:t> </a:t>
            </a:r>
            <a:endParaRPr u="none">
              <a:latin typeface="Times Roman"/>
              <a:ea typeface="Times Roman"/>
              <a:cs typeface="Times Roman"/>
              <a:sym typeface="Times Roman"/>
            </a:endParaRPr>
          </a:p>
          <a:p>
            <a:pPr defTabSz="457200">
              <a:lnSpc>
                <a:spcPct val="100000"/>
              </a:lnSpc>
              <a:spcBef>
                <a:spcPts val="0"/>
              </a:spcBef>
              <a:defRPr sz="3700">
                <a:latin typeface="Times Roman"/>
                <a:ea typeface="Times Roman"/>
                <a:cs typeface="Times Roman"/>
                <a:sym typeface="Times Roman"/>
              </a:defRPr>
            </a:pPr>
          </a:p>
          <a:p>
            <a:pPr defTabSz="457200">
              <a:lnSpc>
                <a:spcPct val="100000"/>
              </a:lnSpc>
              <a:spcBef>
                <a:spcPts val="0"/>
              </a:spcBef>
              <a:defRPr sz="3700">
                <a:latin typeface="Arial"/>
                <a:ea typeface="Arial"/>
                <a:cs typeface="Arial"/>
                <a:sym typeface="Arial"/>
              </a:defRPr>
            </a:pPr>
            <a:r>
              <a:t>Working with AI: Measuring the Occupational Implications of Generative AI </a:t>
            </a:r>
            <a:r>
              <a:rPr u="sng">
                <a:hlinkClick r:id="rId3" invalidUrl="" action="" tgtFrame="" tooltip="" history="1" highlightClick="0" endSnd="0"/>
              </a:rPr>
              <a:t>https://arxiv.org/pdf/2507.07935</a:t>
            </a:r>
            <a:r>
              <a:t> </a:t>
            </a:r>
            <a:endParaRPr>
              <a:latin typeface="Times Roman"/>
              <a:ea typeface="Times Roman"/>
              <a:cs typeface="Times Roman"/>
              <a:sym typeface="Times Roman"/>
            </a:endParaRPr>
          </a:p>
          <a:p>
            <a:pPr defTabSz="457200">
              <a:lnSpc>
                <a:spcPct val="100000"/>
              </a:lnSpc>
              <a:spcBef>
                <a:spcPts val="0"/>
              </a:spcBef>
              <a:defRPr sz="3700">
                <a:latin typeface="Times Roman"/>
                <a:ea typeface="Times Roman"/>
                <a:cs typeface="Times Roman"/>
                <a:sym typeface="Times Roman"/>
              </a:defRPr>
            </a:pPr>
          </a:p>
          <a:p>
            <a:pPr defTabSz="457200">
              <a:lnSpc>
                <a:spcPct val="100000"/>
              </a:lnSpc>
              <a:spcBef>
                <a:spcPts val="0"/>
              </a:spcBef>
              <a:defRPr b="1" sz="3700">
                <a:latin typeface="Arial"/>
                <a:ea typeface="Arial"/>
                <a:cs typeface="Arial"/>
                <a:sym typeface="Arial"/>
              </a:defRPr>
            </a:pPr>
            <a:r>
              <a:t>August 01, 2025</a:t>
            </a:r>
            <a:endParaRPr b="0">
              <a:latin typeface="Times Roman"/>
              <a:ea typeface="Times Roman"/>
              <a:cs typeface="Times Roman"/>
              <a:sym typeface="Times Roman"/>
            </a:endParaRPr>
          </a:p>
          <a:p>
            <a:pPr defTabSz="457200">
              <a:lnSpc>
                <a:spcPct val="100000"/>
              </a:lnSpc>
              <a:spcBef>
                <a:spcPts val="0"/>
              </a:spcBef>
              <a:defRPr sz="3700">
                <a:latin typeface="Arial"/>
                <a:ea typeface="Arial"/>
                <a:cs typeface="Arial"/>
                <a:sym typeface="Arial"/>
              </a:defRPr>
            </a:pPr>
            <a:r>
              <a:t>There are far too few careful studies of the progress of AI in key professions and fields that may be most impacted Example: </a:t>
            </a:r>
            <a:r>
              <a:rPr>
                <a:solidFill>
                  <a:schemeClr val="accent4">
                    <a:hueOff val="475731"/>
                    <a:satOff val="-4338"/>
                    <a:lumOff val="10182"/>
                  </a:schemeClr>
                </a:solidFill>
              </a:rPr>
              <a:t>there are only a couple of good controlled studies on lawyers working with AI, the most recent used (now obsolete) o1-preview &amp; even that had big effects.</a:t>
            </a:r>
            <a:r>
              <a:t>”” / X https://x.com/emollick/status/1949495067309133836</a:t>
            </a:r>
            <a:endParaRPr>
              <a:latin typeface="Times Roman"/>
              <a:ea typeface="Times Roman"/>
              <a:cs typeface="Times Roman"/>
              <a:sym typeface="Times Roman"/>
            </a:endParaRPr>
          </a:p>
          <a:p>
            <a:pPr defTabSz="457200">
              <a:lnSpc>
                <a:spcPct val="100000"/>
              </a:lnSpc>
              <a:spcBef>
                <a:spcPts val="0"/>
              </a:spcBef>
              <a:defRPr sz="3700">
                <a:latin typeface="Times Roman"/>
                <a:ea typeface="Times Roman"/>
                <a:cs typeface="Times Roman"/>
                <a:sym typeface="Times Roman"/>
              </a:defRPr>
            </a:pPr>
          </a:p>
          <a:p>
            <a:pPr defTabSz="457200">
              <a:lnSpc>
                <a:spcPct val="100000"/>
              </a:lnSpc>
              <a:spcBef>
                <a:spcPts val="0"/>
              </a:spcBef>
              <a:defRPr b="1" sz="3700">
                <a:latin typeface="Arial"/>
                <a:ea typeface="Arial"/>
                <a:cs typeface="Arial"/>
                <a:sym typeface="Arial"/>
              </a:defRPr>
            </a:pPr>
            <a:r>
              <a:t>August 08, 2025</a:t>
            </a:r>
            <a:endParaRPr b="0">
              <a:latin typeface="Times Roman"/>
              <a:ea typeface="Times Roman"/>
              <a:cs typeface="Times Roman"/>
              <a:sym typeface="Times Roman"/>
            </a:endParaRPr>
          </a:p>
          <a:p>
            <a:pPr defTabSz="457200">
              <a:lnSpc>
                <a:spcPct val="100000"/>
              </a:lnSpc>
              <a:spcBef>
                <a:spcPts val="0"/>
              </a:spcBef>
              <a:defRPr sz="3700">
                <a:latin typeface="Arial"/>
                <a:ea typeface="Arial"/>
                <a:cs typeface="Arial"/>
                <a:sym typeface="Arial"/>
              </a:defRPr>
            </a:pPr>
            <a:r>
              <a:t>We are actively evaluating GPT-5 models on document understanding capabilities 🔎📄 – specifically screenshotting the page and feeding it into the model. A WIP preliminary finding is that even though on paper GPT-5 is $1.25 per 1M tokens, it uses 4-5x more tokens than GPT-4.1, https://x.com/jerryjliu0/status/1953582723672814054</a:t>
            </a:r>
            <a:endParaRPr>
              <a:latin typeface="Times Roman"/>
              <a:ea typeface="Times Roman"/>
              <a:cs typeface="Times Roman"/>
              <a:sym typeface="Times Roman"/>
            </a:endParaRPr>
          </a:p>
          <a:p>
            <a:pPr defTabSz="457200">
              <a:lnSpc>
                <a:spcPct val="100000"/>
              </a:lnSpc>
              <a:spcBef>
                <a:spcPts val="0"/>
              </a:spcBef>
              <a:defRPr sz="3700">
                <a:latin typeface="Times Roman"/>
                <a:ea typeface="Times Roman"/>
                <a:cs typeface="Times Roman"/>
                <a:sym typeface="Times Roman"/>
              </a:defRPr>
            </a:pPr>
          </a:p>
          <a:p>
            <a:pPr defTabSz="457200">
              <a:lnSpc>
                <a:spcPct val="100000"/>
              </a:lnSpc>
              <a:spcBef>
                <a:spcPts val="0"/>
              </a:spcBef>
              <a:defRPr sz="3700">
                <a:latin typeface="Arial"/>
                <a:ea typeface="Arial"/>
                <a:cs typeface="Arial"/>
                <a:sym typeface="Arial"/>
              </a:defRPr>
            </a:pPr>
            <a:r>
              <a:t>ChatGPT for speeding up North Carolina public servants (e.g. reducing some tasks from 20 minutes to 20 seconds): https://x.com/gdb/status/1951376444363514100</a:t>
            </a:r>
            <a:endParaRPr>
              <a:latin typeface="Times Roman"/>
              <a:ea typeface="Times Roman"/>
              <a:cs typeface="Times Roman"/>
              <a:sym typeface="Times Roman"/>
            </a:endParaRPr>
          </a:p>
        </p:txBody>
      </p:sp>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51" name="In partnership with the Government Services Administration, we are providing ChatGPT to the entire U.S. federal workforce for essentially no cost for the next year.…"/>
          <p:cNvSpPr txBox="1"/>
          <p:nvPr/>
        </p:nvSpPr>
        <p:spPr>
          <a:xfrm>
            <a:off x="850556" y="876299"/>
            <a:ext cx="22113057" cy="1196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sz="3700">
                <a:solidFill>
                  <a:schemeClr val="accent4">
                    <a:hueOff val="475731"/>
                    <a:satOff val="-4338"/>
                    <a:lumOff val="10182"/>
                  </a:schemeClr>
                </a:solidFill>
                <a:latin typeface="Arial"/>
                <a:ea typeface="Arial"/>
                <a:cs typeface="Arial"/>
                <a:sym typeface="Arial"/>
              </a:defRPr>
            </a:pPr>
            <a:r>
              <a:t>In partnership with the Government Services Administration, we are providing ChatGPT to the entire U.S. federal workforce for essentially no cost for the next year. </a:t>
            </a:r>
            <a:endParaRPr>
              <a:latin typeface="Times Roman"/>
              <a:ea typeface="Times Roman"/>
              <a:cs typeface="Times Roman"/>
              <a:sym typeface="Times Roman"/>
            </a:endParaRPr>
          </a:p>
          <a:p>
            <a:pPr defTabSz="457200">
              <a:lnSpc>
                <a:spcPct val="100000"/>
              </a:lnSpc>
              <a:spcBef>
                <a:spcPts val="0"/>
              </a:spcBef>
              <a:defRPr sz="3700" u="sng">
                <a:latin typeface="Arial"/>
                <a:ea typeface="Arial"/>
                <a:cs typeface="Arial"/>
                <a:sym typeface="Arial"/>
              </a:defRPr>
            </a:pPr>
            <a:r>
              <a:rPr>
                <a:hlinkClick r:id="rId2" invalidUrl="" action="" tgtFrame="" tooltip="" history="1" highlightClick="0" endSnd="0"/>
              </a:rPr>
              <a:t>https://x.com/gdb/status/1953120865115074805</a:t>
            </a:r>
            <a:endParaRPr u="none">
              <a:latin typeface="Times Roman"/>
              <a:ea typeface="Times Roman"/>
              <a:cs typeface="Times Roman"/>
              <a:sym typeface="Times Roman"/>
            </a:endParaRPr>
          </a:p>
          <a:p>
            <a:pPr defTabSz="457200">
              <a:lnSpc>
                <a:spcPct val="100000"/>
              </a:lnSpc>
              <a:spcBef>
                <a:spcPts val="0"/>
              </a:spcBef>
              <a:defRPr sz="3700">
                <a:latin typeface="Times Roman"/>
                <a:ea typeface="Times Roman"/>
                <a:cs typeface="Times Roman"/>
                <a:sym typeface="Times Roman"/>
              </a:defRPr>
            </a:pPr>
          </a:p>
          <a:p>
            <a:pPr defTabSz="457200">
              <a:lnSpc>
                <a:spcPct val="100000"/>
              </a:lnSpc>
              <a:spcBef>
                <a:spcPts val="0"/>
              </a:spcBef>
              <a:defRPr sz="3700" u="sng">
                <a:latin typeface="Arial"/>
                <a:ea typeface="Arial"/>
                <a:cs typeface="Arial"/>
                <a:sym typeface="Arial"/>
              </a:defRPr>
            </a:pPr>
            <a:r>
              <a:rPr u="none"/>
              <a:t>Providing ChatGPT to the entire U.S. federal workforce | OpenAI </a:t>
            </a:r>
            <a:r>
              <a:rPr>
                <a:hlinkClick r:id="rId3" invalidUrl="" action="" tgtFrame="" tooltip="" history="1" highlightClick="0" endSnd="0"/>
              </a:rPr>
              <a:t>https://openai.com/index/providing-chatgpt-to-the-entire-us-federal-workforce/</a:t>
            </a:r>
            <a:endParaRPr u="none">
              <a:latin typeface="Times Roman"/>
              <a:ea typeface="Times Roman"/>
              <a:cs typeface="Times Roman"/>
              <a:sym typeface="Times Roman"/>
            </a:endParaRPr>
          </a:p>
          <a:p>
            <a:pPr defTabSz="457200">
              <a:lnSpc>
                <a:spcPct val="100000"/>
              </a:lnSpc>
              <a:spcBef>
                <a:spcPts val="0"/>
              </a:spcBef>
              <a:defRPr sz="3700">
                <a:latin typeface="Times Roman"/>
                <a:ea typeface="Times Roman"/>
                <a:cs typeface="Times Roman"/>
                <a:sym typeface="Times Roman"/>
              </a:defRPr>
            </a:pPr>
          </a:p>
          <a:p>
            <a:pPr defTabSz="457200">
              <a:lnSpc>
                <a:spcPct val="100000"/>
              </a:lnSpc>
              <a:spcBef>
                <a:spcPts val="0"/>
              </a:spcBef>
              <a:defRPr sz="3700">
                <a:latin typeface="Arial"/>
                <a:ea typeface="Arial"/>
                <a:cs typeface="Arial"/>
                <a:sym typeface="Arial"/>
              </a:defRPr>
            </a:pPr>
            <a:r>
              <a:t>"</a:t>
            </a:r>
            <a:r>
              <a:rPr>
                <a:solidFill>
                  <a:schemeClr val="accent4">
                    <a:hueOff val="475731"/>
                    <a:satOff val="-4338"/>
                    <a:lumOff val="10182"/>
                  </a:schemeClr>
                </a:solidFill>
              </a:rPr>
              <a:t>My attorney is personally fascinated with an ongoing issue: a lot of federal judges (who can't be fired, ever, btw) are using AI to draft opinions. </a:t>
            </a:r>
            <a:r>
              <a:t>The results are ENFORCED ORDERS that cite parties not relevant to the case and who do not exist, and case law that never happened." / X</a:t>
            </a:r>
            <a:endParaRPr>
              <a:latin typeface="Times Roman"/>
              <a:ea typeface="Times Roman"/>
              <a:cs typeface="Times Roman"/>
              <a:sym typeface="Times Roman"/>
            </a:endParaRPr>
          </a:p>
          <a:p>
            <a:pPr defTabSz="457200">
              <a:lnSpc>
                <a:spcPct val="100000"/>
              </a:lnSpc>
              <a:spcBef>
                <a:spcPts val="0"/>
              </a:spcBef>
              <a:defRPr sz="3700" u="sng">
                <a:latin typeface="Arial"/>
                <a:ea typeface="Arial"/>
                <a:cs typeface="Arial"/>
                <a:sym typeface="Arial"/>
              </a:defRPr>
            </a:pPr>
            <a:r>
              <a:rPr>
                <a:hlinkClick r:id="rId4" invalidUrl="" action="" tgtFrame="" tooltip="" history="1" highlightClick="0" endSnd="0"/>
              </a:rPr>
              <a:t>https://x.com/XJosh/status/1950636177067020639</a:t>
            </a:r>
            <a:r>
              <a:rPr u="none"/>
              <a:t> </a:t>
            </a:r>
            <a:endParaRPr u="none">
              <a:latin typeface="Times Roman"/>
              <a:ea typeface="Times Roman"/>
              <a:cs typeface="Times Roman"/>
              <a:sym typeface="Times Roman"/>
            </a:endParaRPr>
          </a:p>
          <a:p>
            <a:pPr defTabSz="457200">
              <a:lnSpc>
                <a:spcPct val="100000"/>
              </a:lnSpc>
              <a:spcBef>
                <a:spcPts val="0"/>
              </a:spcBef>
              <a:defRPr sz="3700">
                <a:latin typeface="Times Roman"/>
                <a:ea typeface="Times Roman"/>
                <a:cs typeface="Times Roman"/>
                <a:sym typeface="Times Roman"/>
              </a:defRPr>
            </a:pPr>
          </a:p>
          <a:p>
            <a:pPr defTabSz="457200">
              <a:lnSpc>
                <a:spcPct val="100000"/>
              </a:lnSpc>
              <a:spcBef>
                <a:spcPts val="0"/>
              </a:spcBef>
              <a:defRPr sz="3700">
                <a:latin typeface="Arial"/>
                <a:ea typeface="Arial"/>
                <a:cs typeface="Arial"/>
                <a:sym typeface="Arial"/>
              </a:defRPr>
            </a:pPr>
            <a:r>
              <a:t>"</a:t>
            </a:r>
            <a:r>
              <a:rPr>
                <a:solidFill>
                  <a:schemeClr val="accent4">
                    <a:hueOff val="475731"/>
                    <a:satOff val="-4338"/>
                    <a:lumOff val="10182"/>
                  </a:schemeClr>
                </a:solidFill>
              </a:rPr>
              <a:t>Yikes! Another hallucinated opinion, this time justifying a temporary restraining order enjoining enforcement of a State law. The rush to issue orders like this undermines the judiciary. Even worse--apparently the "corrected" opinion still has a hallucinated case </a:t>
            </a:r>
            <a:r>
              <a:t>. . . https://t.co/qfnRaMtSGQ" / X</a:t>
            </a:r>
            <a:endParaRPr>
              <a:latin typeface="Times Roman"/>
              <a:ea typeface="Times Roman"/>
              <a:cs typeface="Times Roman"/>
              <a:sym typeface="Times Roman"/>
            </a:endParaRPr>
          </a:p>
          <a:p>
            <a:pPr defTabSz="457200">
              <a:lnSpc>
                <a:spcPct val="100000"/>
              </a:lnSpc>
              <a:spcBef>
                <a:spcPts val="0"/>
              </a:spcBef>
              <a:defRPr sz="3700">
                <a:latin typeface="Arial"/>
                <a:ea typeface="Arial"/>
                <a:cs typeface="Arial"/>
                <a:sym typeface="Arial"/>
              </a:defRPr>
            </a:pPr>
            <a:r>
              <a:t>https://x.com/EWess92/status/1950564393558913090</a:t>
            </a:r>
            <a:endParaRPr>
              <a:latin typeface="Times Roman"/>
              <a:ea typeface="Times Roman"/>
              <a:cs typeface="Times Roman"/>
              <a:sym typeface="Times Roman"/>
            </a:endParaRPr>
          </a:p>
          <a:p>
            <a:pPr defTabSz="457200">
              <a:lnSpc>
                <a:spcPct val="100000"/>
              </a:lnSpc>
              <a:spcBef>
                <a:spcPts val="0"/>
              </a:spcBef>
              <a:defRPr sz="3700">
                <a:latin typeface="Times Roman"/>
                <a:ea typeface="Times Roman"/>
                <a:cs typeface="Times Roman"/>
                <a:sym typeface="Times Roman"/>
              </a:defRPr>
            </a:pPr>
          </a:p>
          <a:p>
            <a:pPr defTabSz="457200">
              <a:lnSpc>
                <a:spcPct val="100000"/>
              </a:lnSpc>
              <a:spcBef>
                <a:spcPts val="0"/>
              </a:spcBef>
              <a:defRPr sz="3700">
                <a:latin typeface="Arial"/>
                <a:ea typeface="Arial"/>
                <a:cs typeface="Arial"/>
                <a:sym typeface="Arial"/>
              </a:defRPr>
            </a:pPr>
            <a:r>
              <a:t>“</a:t>
            </a:r>
            <a:r>
              <a:rPr>
                <a:solidFill>
                  <a:schemeClr val="accent4">
                    <a:hueOff val="475731"/>
                    <a:satOff val="-4338"/>
                    <a:lumOff val="10182"/>
                  </a:schemeClr>
                </a:solidFill>
              </a:rPr>
              <a:t>Plus, these judges are likely using free or default models. Even o1-preview significantly reduced hallucinations, let alone more recent or more grounded models.</a:t>
            </a:r>
            <a:r>
              <a:t> (Though, to be clear, AI should definitely not be used to create legal opinions from sitting judges at this point)”</a:t>
            </a:r>
            <a:endParaRPr>
              <a:latin typeface="Times Roman"/>
              <a:ea typeface="Times Roman"/>
              <a:cs typeface="Times Roman"/>
              <a:sym typeface="Times Roman"/>
            </a:endParaRPr>
          </a:p>
          <a:p>
            <a:pPr defTabSz="457200">
              <a:lnSpc>
                <a:spcPct val="100000"/>
              </a:lnSpc>
              <a:spcBef>
                <a:spcPts val="0"/>
              </a:spcBef>
              <a:defRPr sz="3700" u="sng">
                <a:latin typeface="Arial"/>
                <a:ea typeface="Arial"/>
                <a:cs typeface="Arial"/>
                <a:sym typeface="Arial"/>
              </a:defRPr>
            </a:pPr>
            <a:r>
              <a:rPr>
                <a:hlinkClick r:id="rId5" invalidUrl="" action="" tgtFrame="" tooltip="" history="1" highlightClick="0" endSnd="0"/>
              </a:rPr>
              <a:t>https://x.com/emollick/status/1950742345546150237</a:t>
            </a:r>
            <a:endParaRPr u="none">
              <a:latin typeface="Times Roman"/>
              <a:ea typeface="Times Roman"/>
              <a:cs typeface="Times Roman"/>
              <a:sym typeface="Times Roman"/>
            </a:endParaRPr>
          </a:p>
        </p:txBody>
      </p:sp>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53" name="Appendix 4: Imagery"/>
          <p:cNvSpPr txBox="1"/>
          <p:nvPr>
            <p:ph type="body" idx="1"/>
          </p:nvPr>
        </p:nvSpPr>
        <p:spPr>
          <a:xfrm>
            <a:off x="1206500" y="1542626"/>
            <a:ext cx="21971000" cy="10630748"/>
          </a:xfrm>
          <a:prstGeom prst="rect">
            <a:avLst/>
          </a:prstGeom>
        </p:spPr>
        <p:txBody>
          <a:bodyPr/>
          <a:lstStyle/>
          <a:p>
            <a:pPr/>
            <a:r>
              <a:t>Appendix 4: Imagery</a:t>
            </a:r>
          </a:p>
        </p:txBody>
      </p:sp>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55" name="Imagery"/>
          <p:cNvSpPr txBox="1"/>
          <p:nvPr>
            <p:ph type="body" sz="half" idx="1"/>
          </p:nvPr>
        </p:nvSpPr>
        <p:spPr>
          <a:xfrm>
            <a:off x="-4994700" y="-159869"/>
            <a:ext cx="21971001" cy="3421333"/>
          </a:xfrm>
          <a:prstGeom prst="rect">
            <a:avLst/>
          </a:prstGeom>
        </p:spPr>
        <p:txBody>
          <a:bodyPr/>
          <a:lstStyle/>
          <a:p>
            <a:pPr/>
            <a:r>
              <a:t>Imagery</a:t>
            </a:r>
          </a:p>
        </p:txBody>
      </p:sp>
      <p:sp>
        <p:nvSpPr>
          <p:cNvPr id="456" name="March 28, 2025…"/>
          <p:cNvSpPr txBox="1"/>
          <p:nvPr/>
        </p:nvSpPr>
        <p:spPr>
          <a:xfrm>
            <a:off x="404616" y="4415106"/>
            <a:ext cx="12195118" cy="53661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 March 28, 2025</a:t>
            </a:r>
          </a:p>
          <a:p>
            <a:pPr lvl="1" marL="914400" indent="-317500" defTabSz="457200">
              <a:lnSpc>
                <a:spcPct val="100000"/>
              </a:lnSpc>
              <a:spcBef>
                <a:spcPts val="0"/>
              </a:spcBef>
              <a:buClr>
                <a:srgbClr val="1155CC"/>
              </a:buClr>
              <a:buSzPct val="123000"/>
              <a:buFont typeface="Arial"/>
              <a:buChar char="◦"/>
              <a:defRPr sz="4500">
                <a:solidFill>
                  <a:schemeClr val="accent4">
                    <a:hueOff val="475731"/>
                    <a:satOff val="-4338"/>
                    <a:lumOff val="10182"/>
                  </a:schemeClr>
                </a:solidFill>
                <a:latin typeface="Arial"/>
                <a:ea typeface="Arial"/>
                <a:cs typeface="Arial"/>
                <a:sym typeface="Arial"/>
              </a:defRPr>
            </a:pPr>
            <a:r>
              <a:t>ChatGPT Images goes viral</a:t>
            </a:r>
          </a:p>
          <a:p>
            <a:pPr lvl="2" marL="1371600" indent="-317500" defTabSz="457200">
              <a:lnSpc>
                <a:spcPct val="100000"/>
              </a:lnSpc>
              <a:spcBef>
                <a:spcPts val="0"/>
              </a:spcBef>
              <a:buClr>
                <a:srgbClr val="1155CC"/>
              </a:buClr>
              <a:buSzPct val="123000"/>
              <a:buFont typeface="Arial"/>
              <a:buChar char="▪"/>
              <a:defRPr sz="4500" u="sng">
                <a:latin typeface="Arial"/>
                <a:ea typeface="Arial"/>
                <a:cs typeface="Arial"/>
                <a:sym typeface="Arial"/>
              </a:defRPr>
            </a:pPr>
            <a:r>
              <a:rPr>
                <a:hlinkClick r:id="rId2" invalidUrl="" action="" tgtFrame="" tooltip="" history="1" highlightClick="0" endSnd="0"/>
              </a:rPr>
              <a:t>https://ethanbholland.com/2025/03/26/kicking-the-tires-on-gpt-4os-image-in-painting/</a:t>
            </a:r>
            <a:r>
              <a:rPr u="none"/>
              <a:t> (check it out later)</a:t>
            </a:r>
            <a:endParaRPr u="none"/>
          </a:p>
          <a:p>
            <a:pPr lvl="2" marL="1371600" indent="-317500" defTabSz="457200">
              <a:lnSpc>
                <a:spcPct val="100000"/>
              </a:lnSpc>
              <a:spcBef>
                <a:spcPts val="0"/>
              </a:spcBef>
              <a:buClr>
                <a:srgbClr val="1155CC"/>
              </a:buClr>
              <a:buSzPct val="123000"/>
              <a:buFont typeface="Arial"/>
              <a:buChar char="▪"/>
              <a:defRPr sz="4500" u="sng">
                <a:solidFill>
                  <a:schemeClr val="accent4">
                    <a:hueOff val="475731"/>
                    <a:satOff val="-4338"/>
                    <a:lumOff val="10182"/>
                  </a:schemeClr>
                </a:solidFill>
                <a:latin typeface="Arial"/>
                <a:ea typeface="Arial"/>
                <a:cs typeface="Arial"/>
                <a:sym typeface="Arial"/>
              </a:defRPr>
            </a:pPr>
            <a:r>
              <a:rPr u="none"/>
              <a:t>This is a photo of me and Swatch from Project Runway in Mood Fabrics in NYC</a:t>
            </a:r>
            <a:endParaRPr u="none"/>
          </a:p>
          <a:p>
            <a:pPr lvl="2" marL="1371600" indent="-317500" defTabSz="457200">
              <a:lnSpc>
                <a:spcPct val="100000"/>
              </a:lnSpc>
              <a:spcBef>
                <a:spcPts val="0"/>
              </a:spcBef>
              <a:buClr>
                <a:srgbClr val="1155CC"/>
              </a:buClr>
              <a:buSzPct val="123000"/>
              <a:buFont typeface="Arial"/>
              <a:buChar char="▪"/>
              <a:defRPr sz="4500" u="sng">
                <a:latin typeface="Arial"/>
                <a:ea typeface="Arial"/>
                <a:cs typeface="Arial"/>
                <a:sym typeface="Arial"/>
              </a:defRPr>
            </a:pPr>
            <a:r>
              <a:rPr u="none"/>
              <a:t>This is what GPT Image can do…</a:t>
            </a:r>
          </a:p>
        </p:txBody>
      </p:sp>
      <p:pic>
        <p:nvPicPr>
          <p:cNvPr id="457" name="pasted-movie.png" descr="pasted-movie.png"/>
          <p:cNvPicPr>
            <a:picLocks noChangeAspect="1"/>
          </p:cNvPicPr>
          <p:nvPr/>
        </p:nvPicPr>
        <p:blipFill>
          <a:blip r:embed="rId3">
            <a:extLst/>
          </a:blip>
          <a:stretch>
            <a:fillRect/>
          </a:stretch>
        </p:blipFill>
        <p:spPr>
          <a:xfrm>
            <a:off x="12759520" y="1002158"/>
            <a:ext cx="10160001" cy="12192001"/>
          </a:xfrm>
          <a:prstGeom prst="rect">
            <a:avLst/>
          </a:prstGeom>
          <a:ln w="12700">
            <a:miter lim="400000"/>
          </a:ln>
        </p:spPr>
      </p:pic>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pic>
        <p:nvPicPr>
          <p:cNvPr id="459" name="pasted-movie.png" descr="pasted-movie.png"/>
          <p:cNvPicPr>
            <a:picLocks noChangeAspect="1"/>
          </p:cNvPicPr>
          <p:nvPr/>
        </p:nvPicPr>
        <p:blipFill>
          <a:blip r:embed="rId2">
            <a:extLst/>
          </a:blip>
          <a:stretch>
            <a:fillRect/>
          </a:stretch>
        </p:blipFill>
        <p:spPr>
          <a:xfrm>
            <a:off x="1516426" y="837295"/>
            <a:ext cx="8027607" cy="12041410"/>
          </a:xfrm>
          <a:prstGeom prst="rect">
            <a:avLst/>
          </a:prstGeom>
          <a:ln w="12700">
            <a:miter lim="400000"/>
          </a:ln>
        </p:spPr>
      </p:pic>
      <p:pic>
        <p:nvPicPr>
          <p:cNvPr id="460" name="pasted-movie.png" descr="pasted-movie.png"/>
          <p:cNvPicPr>
            <a:picLocks noChangeAspect="1"/>
          </p:cNvPicPr>
          <p:nvPr/>
        </p:nvPicPr>
        <p:blipFill>
          <a:blip r:embed="rId3">
            <a:extLst/>
          </a:blip>
          <a:stretch>
            <a:fillRect/>
          </a:stretch>
        </p:blipFill>
        <p:spPr>
          <a:xfrm>
            <a:off x="14839967" y="837295"/>
            <a:ext cx="8027607" cy="12041410"/>
          </a:xfrm>
          <a:prstGeom prst="rect">
            <a:avLst/>
          </a:prstGeom>
          <a:ln w="12700">
            <a:miter lim="400000"/>
          </a:ln>
        </p:spPr>
      </p:pic>
      <p:sp>
        <p:nvSpPr>
          <p:cNvPr id="461" name="&lt;-South Park…"/>
          <p:cNvSpPr txBox="1"/>
          <p:nvPr/>
        </p:nvSpPr>
        <p:spPr>
          <a:xfrm>
            <a:off x="10320375" y="5553513"/>
            <a:ext cx="3743250" cy="20331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&lt;-South Park</a:t>
            </a:r>
          </a:p>
          <a:p>
            <a:pPr/>
            <a:r>
              <a:t>John Wick-&gt;</a:t>
            </a:r>
          </a:p>
        </p:txBody>
      </p:sp>
      <p:pic>
        <p:nvPicPr>
          <p:cNvPr id="462" name="pasted-movie.png" descr="pasted-movie.png"/>
          <p:cNvPicPr>
            <a:picLocks noChangeAspect="1"/>
          </p:cNvPicPr>
          <p:nvPr/>
        </p:nvPicPr>
        <p:blipFill>
          <a:blip r:embed="rId4">
            <a:extLst/>
          </a:blip>
          <a:stretch>
            <a:fillRect/>
          </a:stretch>
        </p:blipFill>
        <p:spPr>
          <a:xfrm>
            <a:off x="10098988" y="8148782"/>
            <a:ext cx="4186024" cy="5023229"/>
          </a:xfrm>
          <a:prstGeom prst="rect">
            <a:avLst/>
          </a:prstGeom>
          <a:ln w="12700">
            <a:miter lim="400000"/>
          </a:ln>
        </p:spPr>
      </p:pic>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64" name="&lt;-Rudolph…"/>
          <p:cNvSpPr txBox="1"/>
          <p:nvPr/>
        </p:nvSpPr>
        <p:spPr>
          <a:xfrm>
            <a:off x="9255904" y="3803889"/>
            <a:ext cx="3427477" cy="20331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&lt;-Rudolph</a:t>
            </a:r>
          </a:p>
          <a:p>
            <a:pPr/>
            <a:r>
              <a:t>Simpsons-&gt;</a:t>
            </a:r>
          </a:p>
        </p:txBody>
      </p:sp>
      <p:pic>
        <p:nvPicPr>
          <p:cNvPr id="465" name="pasted-movie.png" descr="pasted-movie.png"/>
          <p:cNvPicPr>
            <a:picLocks noChangeAspect="1"/>
          </p:cNvPicPr>
          <p:nvPr/>
        </p:nvPicPr>
        <p:blipFill>
          <a:blip r:embed="rId2">
            <a:extLst/>
          </a:blip>
          <a:stretch>
            <a:fillRect/>
          </a:stretch>
        </p:blipFill>
        <p:spPr>
          <a:xfrm>
            <a:off x="741276" y="837296"/>
            <a:ext cx="8027607" cy="12041408"/>
          </a:xfrm>
          <a:prstGeom prst="rect">
            <a:avLst/>
          </a:prstGeom>
          <a:ln w="12700">
            <a:miter lim="400000"/>
          </a:ln>
        </p:spPr>
      </p:pic>
      <p:pic>
        <p:nvPicPr>
          <p:cNvPr id="466" name="pasted-movie.png" descr="pasted-movie.png"/>
          <p:cNvPicPr>
            <a:picLocks noChangeAspect="1"/>
          </p:cNvPicPr>
          <p:nvPr/>
        </p:nvPicPr>
        <p:blipFill>
          <a:blip r:embed="rId3">
            <a:extLst/>
          </a:blip>
          <a:stretch>
            <a:fillRect/>
          </a:stretch>
        </p:blipFill>
        <p:spPr>
          <a:xfrm>
            <a:off x="13170402" y="1410656"/>
            <a:ext cx="10894689" cy="10894688"/>
          </a:xfrm>
          <a:prstGeom prst="rect">
            <a:avLst/>
          </a:prstGeom>
          <a:ln w="12700">
            <a:miter lim="400000"/>
          </a:ln>
        </p:spPr>
      </p:pic>
      <p:pic>
        <p:nvPicPr>
          <p:cNvPr id="467" name="pasted-movie.png" descr="pasted-movie.png"/>
          <p:cNvPicPr>
            <a:picLocks noChangeAspect="1"/>
          </p:cNvPicPr>
          <p:nvPr/>
        </p:nvPicPr>
        <p:blipFill>
          <a:blip r:embed="rId4">
            <a:extLst/>
          </a:blip>
          <a:stretch>
            <a:fillRect/>
          </a:stretch>
        </p:blipFill>
        <p:spPr>
          <a:xfrm>
            <a:off x="9066267" y="6743551"/>
            <a:ext cx="3806751" cy="4568101"/>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198" name="English Literature Major…"/>
          <p:cNvSpPr txBox="1"/>
          <p:nvPr>
            <p:ph type="body" sz="half" idx="1"/>
          </p:nvPr>
        </p:nvSpPr>
        <p:spPr>
          <a:prstGeom prst="rect">
            <a:avLst/>
          </a:prstGeom>
        </p:spPr>
        <p:txBody>
          <a:bodyPr/>
          <a:lstStyle/>
          <a:p>
            <a:pPr/>
            <a:r>
              <a:t>English Literature Major</a:t>
            </a:r>
          </a:p>
          <a:p>
            <a:pPr/>
            <a:r>
              <a:t>No Computer Science Courses</a:t>
            </a:r>
          </a:p>
        </p:txBody>
      </p:sp>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69" name="April 4, 2025…"/>
          <p:cNvSpPr txBox="1"/>
          <p:nvPr/>
        </p:nvSpPr>
        <p:spPr>
          <a:xfrm>
            <a:off x="692528" y="593132"/>
            <a:ext cx="22113058" cy="125297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Clr>
                <a:srgbClr val="1155CC"/>
              </a:buClr>
              <a:buSzPct val="123000"/>
              <a:buFont typeface="Arial"/>
              <a:buChar char="•"/>
              <a:defRPr sz="4300">
                <a:latin typeface="Arial"/>
                <a:ea typeface="Arial"/>
                <a:cs typeface="Arial"/>
                <a:sym typeface="Arial"/>
              </a:defRPr>
            </a:pPr>
            <a:r>
              <a:t>April 4, 2025</a:t>
            </a:r>
          </a:p>
          <a:p>
            <a:pPr lvl="1" marL="914400" indent="-317500" defTabSz="457200">
              <a:lnSpc>
                <a:spcPct val="100000"/>
              </a:lnSpc>
              <a:spcBef>
                <a:spcPts val="0"/>
              </a:spcBef>
              <a:buClr>
                <a:srgbClr val="1155CC"/>
              </a:buClr>
              <a:buSzPct val="123000"/>
              <a:buFont typeface="Arial"/>
              <a:buChar char="◦"/>
              <a:defRPr sz="4300">
                <a:solidFill>
                  <a:schemeClr val="accent4">
                    <a:hueOff val="475731"/>
                    <a:satOff val="-4338"/>
                    <a:lumOff val="10182"/>
                  </a:schemeClr>
                </a:solidFill>
                <a:latin typeface="Arial"/>
                <a:ea typeface="Arial"/>
                <a:cs typeface="Arial"/>
                <a:sym typeface="Arial"/>
              </a:defRPr>
            </a:pPr>
            <a:r>
              <a:t>Retailer H&amp;M created digital twins of 30 of its fashion models.</a:t>
            </a:r>
          </a:p>
          <a:p>
            <a:pPr lvl="1" marL="914400" indent="-317500" defTabSz="457200">
              <a:lnSpc>
                <a:spcPct val="100000"/>
              </a:lnSpc>
              <a:spcBef>
                <a:spcPts val="0"/>
              </a:spcBef>
              <a:buClr>
                <a:srgbClr val="1155CC"/>
              </a:buClr>
              <a:buSzPct val="123000"/>
              <a:buFont typeface="Arial"/>
              <a:buChar char="◦"/>
              <a:defRPr sz="4300">
                <a:latin typeface="Arial"/>
                <a:ea typeface="Arial"/>
                <a:cs typeface="Arial"/>
                <a:sym typeface="Arial"/>
              </a:defRPr>
            </a:pPr>
            <a:r>
              <a:rPr>
                <a:solidFill>
                  <a:schemeClr val="accent4">
                    <a:hueOff val="475731"/>
                    <a:satOff val="-4338"/>
                    <a:lumOff val="10182"/>
                  </a:schemeClr>
                </a:solidFill>
              </a:rPr>
              <a:t>ChatGPT gained 1 million users in a single hour</a:t>
            </a:r>
            <a:r>
              <a:t> </a:t>
            </a:r>
          </a:p>
          <a:p>
            <a:pPr lvl="1" marL="914400" indent="-317500" defTabSz="457200">
              <a:lnSpc>
                <a:spcPct val="100000"/>
              </a:lnSpc>
              <a:spcBef>
                <a:spcPts val="0"/>
              </a:spcBef>
              <a:buClr>
                <a:srgbClr val="1155CC"/>
              </a:buClr>
              <a:buSzPct val="123000"/>
              <a:buFont typeface="Arial"/>
              <a:buChar char="◦"/>
              <a:defRPr sz="4300">
                <a:latin typeface="Arial"/>
                <a:ea typeface="Arial"/>
                <a:cs typeface="Arial"/>
                <a:sym typeface="Arial"/>
              </a:defRPr>
            </a:pPr>
            <a:r>
              <a:rPr>
                <a:solidFill>
                  <a:schemeClr val="accent4">
                    <a:hueOff val="475731"/>
                    <a:satOff val="-4338"/>
                    <a:lumOff val="10182"/>
                  </a:schemeClr>
                </a:solidFill>
              </a:rPr>
              <a:t>In the first week alone the tool was used to create 700 million images.</a:t>
            </a:r>
            <a:endParaRPr>
              <a:solidFill>
                <a:schemeClr val="accent4">
                  <a:hueOff val="475731"/>
                  <a:satOff val="-4338"/>
                  <a:lumOff val="10182"/>
                </a:schemeClr>
              </a:solidFill>
            </a:endParaRPr>
          </a:p>
          <a:p>
            <a:pPr marL="457200" indent="-317500" defTabSz="457200">
              <a:lnSpc>
                <a:spcPct val="100000"/>
              </a:lnSpc>
              <a:spcBef>
                <a:spcPts val="0"/>
              </a:spcBef>
              <a:buClr>
                <a:srgbClr val="1155CC"/>
              </a:buClr>
              <a:buSzPct val="123000"/>
              <a:buFont typeface="Arial"/>
              <a:buChar char="•"/>
              <a:defRPr sz="4300">
                <a:latin typeface="Arial"/>
                <a:ea typeface="Arial"/>
                <a:cs typeface="Arial"/>
                <a:sym typeface="Arial"/>
              </a:defRPr>
            </a:pPr>
            <a:r>
              <a:t>June 6, 2025</a:t>
            </a:r>
          </a:p>
          <a:p>
            <a:pPr lvl="1" marL="914400" indent="-317500" defTabSz="457200">
              <a:lnSpc>
                <a:spcPct val="100000"/>
              </a:lnSpc>
              <a:spcBef>
                <a:spcPts val="0"/>
              </a:spcBef>
              <a:buClr>
                <a:srgbClr val="1155CC"/>
              </a:buClr>
              <a:buSzPct val="123000"/>
              <a:buFont typeface="Arial"/>
              <a:buChar char="◦"/>
              <a:defRPr sz="4300">
                <a:latin typeface="Arial"/>
                <a:ea typeface="Arial"/>
                <a:cs typeface="Arial"/>
                <a:sym typeface="Arial"/>
              </a:defRPr>
            </a:pPr>
            <a:r>
              <a:rPr>
                <a:solidFill>
                  <a:schemeClr val="accent4">
                    <a:hueOff val="475731"/>
                    <a:satOff val="-4338"/>
                    <a:lumOff val="10182"/>
                  </a:schemeClr>
                </a:solidFill>
              </a:rPr>
              <a:t>OpenAI’s GPT-image-1 is officially the first place champ</a:t>
            </a:r>
            <a:r>
              <a:t> in the text-to-image arena leaderboard.</a:t>
            </a:r>
          </a:p>
          <a:p>
            <a:pPr marL="457200" indent="-317500" defTabSz="457200">
              <a:lnSpc>
                <a:spcPct val="100000"/>
              </a:lnSpc>
              <a:spcBef>
                <a:spcPts val="0"/>
              </a:spcBef>
              <a:buSzPct val="123000"/>
              <a:buFont typeface="Arial"/>
              <a:buChar char="•"/>
              <a:defRPr sz="4300">
                <a:latin typeface="Arial"/>
                <a:ea typeface="Arial"/>
                <a:cs typeface="Arial"/>
                <a:sym typeface="Arial"/>
              </a:defRPr>
            </a:pPr>
            <a:r>
              <a:t>June 27, 2025</a:t>
            </a:r>
          </a:p>
          <a:p>
            <a:pPr lvl="1" marL="914400" indent="-317500" defTabSz="457200">
              <a:lnSpc>
                <a:spcPct val="100000"/>
              </a:lnSpc>
              <a:spcBef>
                <a:spcPts val="0"/>
              </a:spcBef>
              <a:buSzPct val="123000"/>
              <a:buFont typeface="Arial"/>
              <a:buChar char="◦"/>
              <a:defRPr sz="4300">
                <a:latin typeface="Arial"/>
                <a:ea typeface="Arial"/>
                <a:cs typeface="Arial"/>
                <a:sym typeface="Arial"/>
              </a:defRPr>
            </a:pPr>
            <a:r>
              <a:t>Black Forest Labs launched an image editing model that can change specific elements of an image without rendering it again from scratch. This is a completely open model that can run locally on consumer hardware.</a:t>
            </a:r>
          </a:p>
          <a:p>
            <a:pPr marL="457200" indent="-317500" defTabSz="457200">
              <a:lnSpc>
                <a:spcPct val="100000"/>
              </a:lnSpc>
              <a:spcBef>
                <a:spcPts val="0"/>
              </a:spcBef>
              <a:buSzPct val="123000"/>
              <a:buFont typeface="Arial"/>
              <a:buChar char="•"/>
              <a:defRPr sz="4300">
                <a:latin typeface="Arial"/>
                <a:ea typeface="Arial"/>
                <a:cs typeface="Arial"/>
                <a:sym typeface="Arial"/>
              </a:defRPr>
            </a:pPr>
            <a:r>
              <a:t>July 25, 2025</a:t>
            </a:r>
          </a:p>
          <a:p>
            <a:pPr lvl="1" marL="914400" indent="-317500" defTabSz="457200">
              <a:lnSpc>
                <a:spcPct val="100000"/>
              </a:lnSpc>
              <a:spcBef>
                <a:spcPts val="0"/>
              </a:spcBef>
              <a:buSzPct val="123000"/>
              <a:buFont typeface="Arial"/>
              <a:buChar char="◦"/>
              <a:defRPr sz="4300">
                <a:solidFill>
                  <a:schemeClr val="accent4">
                    <a:hueOff val="475731"/>
                    <a:satOff val="-4338"/>
                    <a:lumOff val="10182"/>
                  </a:schemeClr>
                </a:solidFill>
                <a:latin typeface="Arial"/>
                <a:ea typeface="Arial"/>
                <a:cs typeface="Arial"/>
                <a:sym typeface="Arial"/>
              </a:defRPr>
            </a:pPr>
            <a:r>
              <a:t>Google has grabbed the top position in the image generation model battles with the release of Imagen 4.</a:t>
            </a:r>
          </a:p>
          <a:p>
            <a:pPr marL="457200" indent="-317500" defTabSz="457200">
              <a:lnSpc>
                <a:spcPct val="100000"/>
              </a:lnSpc>
              <a:spcBef>
                <a:spcPts val="0"/>
              </a:spcBef>
              <a:buSzPct val="123000"/>
              <a:buFont typeface="Arial"/>
              <a:buChar char="•"/>
              <a:defRPr sz="4300">
                <a:latin typeface="Arial"/>
                <a:ea typeface="Arial"/>
                <a:cs typeface="Arial"/>
                <a:sym typeface="Arial"/>
              </a:defRPr>
            </a:pPr>
            <a:r>
              <a:t>August 2, 2025</a:t>
            </a:r>
          </a:p>
          <a:p>
            <a:pPr lvl="1" marL="914400" indent="-317500" defTabSz="457200">
              <a:lnSpc>
                <a:spcPct val="100000"/>
              </a:lnSpc>
              <a:spcBef>
                <a:spcPts val="0"/>
              </a:spcBef>
              <a:buSzPct val="123000"/>
              <a:buFont typeface="Arial"/>
              <a:buChar char="◦"/>
              <a:defRPr sz="4300">
                <a:latin typeface="Arial"/>
                <a:ea typeface="Arial"/>
                <a:cs typeface="Arial"/>
                <a:sym typeface="Arial"/>
              </a:defRPr>
            </a:pPr>
            <a:r>
              <a:t>Fashion retailer </a:t>
            </a:r>
            <a:r>
              <a:rPr>
                <a:solidFill>
                  <a:schemeClr val="accent4">
                    <a:hueOff val="475731"/>
                    <a:satOff val="-4338"/>
                    <a:lumOff val="10182"/>
                  </a:schemeClr>
                </a:solidFill>
              </a:rPr>
              <a:t>Guess made headlines with an AI model in Vogue</a:t>
            </a:r>
            <a:r>
              <a:t>. The real story is that</a:t>
            </a:r>
            <a:r>
              <a:rPr>
                <a:solidFill>
                  <a:schemeClr val="accent4">
                    <a:hueOff val="475731"/>
                    <a:satOff val="-4338"/>
                    <a:lumOff val="10182"/>
                  </a:schemeClr>
                </a:solidFill>
              </a:rPr>
              <a:t> the consultant who made the imagery charged six figures!</a:t>
            </a:r>
            <a:r>
              <a:t>  Flux LoRA could save Guess $99,950 for the same result.</a:t>
            </a:r>
          </a:p>
          <a:p>
            <a:pPr lvl="1" marL="914400" indent="-317500" defTabSz="457200">
              <a:lnSpc>
                <a:spcPct val="100000"/>
              </a:lnSpc>
              <a:spcBef>
                <a:spcPts val="0"/>
              </a:spcBef>
              <a:buSzPct val="123000"/>
              <a:buFont typeface="Arial"/>
              <a:buChar char="◦"/>
              <a:defRPr sz="4300">
                <a:solidFill>
                  <a:schemeClr val="accent4">
                    <a:hueOff val="475731"/>
                    <a:satOff val="-4338"/>
                    <a:lumOff val="10182"/>
                  </a:schemeClr>
                </a:solidFill>
                <a:latin typeface="Arial"/>
                <a:ea typeface="Arial"/>
                <a:cs typeface="Arial"/>
                <a:sym typeface="Arial"/>
              </a:defRPr>
            </a:pPr>
            <a:r>
              <a:t>Ideogram launched consistent character generation this week (lucky timing Guess consultants!)</a:t>
            </a:r>
          </a:p>
        </p:txBody>
      </p:sp>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71" name="If you ever want to learn how “image or video diffusion” works… (17 minutes, old but good)"/>
          <p:cNvSpPr txBox="1"/>
          <p:nvPr>
            <p:ph type="body" sz="half" idx="1"/>
          </p:nvPr>
        </p:nvSpPr>
        <p:spPr>
          <a:xfrm>
            <a:off x="1206500" y="-81439"/>
            <a:ext cx="21971000" cy="4040396"/>
          </a:xfrm>
          <a:prstGeom prst="rect">
            <a:avLst/>
          </a:prstGeom>
        </p:spPr>
        <p:txBody>
          <a:bodyPr/>
          <a:lstStyle/>
          <a:p>
            <a:pPr>
              <a:defRPr spc="-170" sz="8500"/>
            </a:pPr>
            <a:r>
              <a:t>If you ever want to learn how “image or video diffusion” works… </a:t>
            </a:r>
            <a:r>
              <a:rPr spc="-114" sz="5700"/>
              <a:t>(17 minutes, old but good)</a:t>
            </a:r>
          </a:p>
        </p:txBody>
      </p:sp>
      <p:pic>
        <p:nvPicPr>
          <p:cNvPr id="472" name="How AI Image Generators Work (Stable Diffusion / Dall-E) - Computerphile" descr="How AI Image Generators Work (Stable Diffusion / Dall-E) - Computerphile"/>
          <p:cNvPicPr>
            <a:picLocks noChangeAspect="0"/>
          </p:cNvPicPr>
          <p:nvPr>
            <a:videoFile xmlns:mc="http://schemas.openxmlformats.org/markup-compatibility/2006" xmlns:aiw="http://developer.apple.com/namespaces/iwork" r:link="rId2" mc:Ignorable="aiw" aiw:title="How AI Image Generators Work (Stable Diffusion / Dall-E) - Computerphile" aiw:author="Computerphile"/>
          </p:nvPr>
        </p:nvPicPr>
        <p:blipFill>
          <a:blip r:embed="rId3">
            <a:extLst/>
          </a:blip>
          <a:stretch>
            <a:fillRect/>
          </a:stretch>
        </p:blipFill>
        <p:spPr>
          <a:xfrm>
            <a:off x="4064000" y="3591861"/>
            <a:ext cx="16256000" cy="91440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47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472"/>
                </p:tgtEl>
              </p:cMediaNode>
            </p:video>
            <p:seq concurrent="1" prevAc="none" nextAc="seek">
              <p:cTn id="8" evtFilter="cancelBubble" nodeType="interactiveSeq" restart="whenNotActive" fill="hold">
                <p:stCondLst>
                  <p:cond delay="0" evt="onClick">
                    <p:tgtEl>
                      <p:spTgt spid="472"/>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72"/>
                                        </p:tgtEl>
                                      </p:cBhvr>
                                    </p:cmd>
                                  </p:childTnLst>
                                </p:cTn>
                              </p:par>
                            </p:childTnLst>
                          </p:cTn>
                        </p:par>
                      </p:childTnLst>
                    </p:cTn>
                  </p:par>
                </p:childTnLst>
              </p:cTn>
              <p:nextCondLst>
                <p:cond delay="0" evt="onClick">
                  <p:tgtEl>
                    <p:spTgt spid="472"/>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74" name="Appendix 5: Video"/>
          <p:cNvSpPr txBox="1"/>
          <p:nvPr>
            <p:ph type="body" idx="1"/>
          </p:nvPr>
        </p:nvSpPr>
        <p:spPr>
          <a:xfrm>
            <a:off x="1206500" y="1542626"/>
            <a:ext cx="21971000" cy="10630748"/>
          </a:xfrm>
          <a:prstGeom prst="rect">
            <a:avLst/>
          </a:prstGeom>
        </p:spPr>
        <p:txBody>
          <a:bodyPr/>
          <a:lstStyle/>
          <a:p>
            <a:pPr/>
            <a:r>
              <a:t>Appendix 5: Video</a:t>
            </a:r>
          </a:p>
        </p:txBody>
      </p:sp>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76" name="Video"/>
          <p:cNvSpPr txBox="1"/>
          <p:nvPr>
            <p:ph type="body" sz="half" idx="1"/>
          </p:nvPr>
        </p:nvSpPr>
        <p:spPr>
          <a:xfrm>
            <a:off x="1206500" y="-647106"/>
            <a:ext cx="21971000" cy="3421333"/>
          </a:xfrm>
          <a:prstGeom prst="rect">
            <a:avLst/>
          </a:prstGeom>
        </p:spPr>
        <p:txBody>
          <a:bodyPr/>
          <a:lstStyle/>
          <a:p>
            <a:pPr/>
            <a:r>
              <a:t>Video</a:t>
            </a:r>
          </a:p>
        </p:txBody>
      </p:sp>
      <p:sp>
        <p:nvSpPr>
          <p:cNvPr id="477" name="May 23, 2025…"/>
          <p:cNvSpPr txBox="1"/>
          <p:nvPr/>
        </p:nvSpPr>
        <p:spPr>
          <a:xfrm>
            <a:off x="1135471" y="1446552"/>
            <a:ext cx="22113058" cy="20641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May 23, 2025</a:t>
            </a:r>
          </a:p>
          <a:p>
            <a:pPr lvl="1" marL="9144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Google launched a text-to-video generation model </a:t>
            </a:r>
            <a:r>
              <a:t>called Veo that went viral for surrealist existentialism</a:t>
            </a:r>
          </a:p>
        </p:txBody>
      </p:sp>
      <p:pic>
        <p:nvPicPr>
          <p:cNvPr id="478" name="Prompt Theory (Made with Veo 3) - AI-generated characters refuse to believe they were AI-generated" descr="Prompt Theory (Made with Veo 3) - AI-generated characters refuse to believe they were AI-generated"/>
          <p:cNvPicPr>
            <a:picLocks noChangeAspect="0"/>
          </p:cNvPicPr>
          <p:nvPr>
            <a:videoFile xmlns:mc="http://schemas.openxmlformats.org/markup-compatibility/2006" xmlns:aiw="http://developer.apple.com/namespaces/iwork" r:link="rId2" mc:Ignorable="aiw" aiw:title="Prompt Theory (Made with Veo 3) - AI-generated characters refuse to believe they were AI-generated" aiw:author="Hashem Al-Ghaili"/>
          </p:nvPr>
        </p:nvPicPr>
        <p:blipFill>
          <a:blip r:embed="rId3">
            <a:extLst/>
          </a:blip>
          <a:stretch>
            <a:fillRect/>
          </a:stretch>
        </p:blipFill>
        <p:spPr>
          <a:xfrm>
            <a:off x="2770520" y="3498734"/>
            <a:ext cx="18842960" cy="10599167"/>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47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478"/>
                </p:tgtEl>
              </p:cMediaNode>
            </p:video>
            <p:seq concurrent="1" prevAc="none" nextAc="seek">
              <p:cTn id="8" evtFilter="cancelBubble" nodeType="interactiveSeq" restart="whenNotActive" fill="hold">
                <p:stCondLst>
                  <p:cond delay="0" evt="onClick">
                    <p:tgtEl>
                      <p:spTgt spid="478"/>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78"/>
                                        </p:tgtEl>
                                      </p:cBhvr>
                                    </p:cmd>
                                  </p:childTnLst>
                                </p:cTn>
                              </p:par>
                            </p:childTnLst>
                          </p:cTn>
                        </p:par>
                      </p:childTnLst>
                    </p:cTn>
                  </p:par>
                </p:childTnLst>
              </p:cTn>
              <p:nextCondLst>
                <p:cond delay="0" evt="onClick">
                  <p:tgtEl>
                    <p:spTgt spid="478"/>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pic>
        <p:nvPicPr>
          <p:cNvPr id="480" name="cutting a glass apple #asmr #ai #veo3" descr="cutting a glass apple #asmr #ai #veo3"/>
          <p:cNvPicPr>
            <a:picLocks noChangeAspect="0"/>
          </p:cNvPicPr>
          <p:nvPr>
            <a:videoFile xmlns:mc="http://schemas.openxmlformats.org/markup-compatibility/2006" xmlns:aiw="http://developer.apple.com/namespaces/iwork" r:link="rId2" mc:Ignorable="aiw" aiw:title="cutting a glass apple #asmr #ai #veo3" aiw:author="A Broke Producer Experimenting with AI "/>
          </p:nvPr>
        </p:nvPicPr>
        <p:blipFill>
          <a:blip r:embed="rId3">
            <a:extLst/>
          </a:blip>
          <a:stretch>
            <a:fillRect/>
          </a:stretch>
        </p:blipFill>
        <p:spPr>
          <a:xfrm>
            <a:off x="-7978535" y="-2869891"/>
            <a:ext cx="40341070" cy="22691853"/>
          </a:xfrm>
          <a:prstGeom prst="rect">
            <a:avLst/>
          </a:prstGeom>
        </p:spPr>
      </p:pic>
      <p:sp>
        <p:nvSpPr>
          <p:cNvPr id="481" name="And ASMR videos of knives cutting frozen glass fruits (But first… we meme)"/>
          <p:cNvSpPr txBox="1"/>
          <p:nvPr/>
        </p:nvSpPr>
        <p:spPr>
          <a:xfrm>
            <a:off x="1135471" y="572240"/>
            <a:ext cx="22113058" cy="14037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4500">
                <a:latin typeface="Arial"/>
                <a:ea typeface="Arial"/>
                <a:cs typeface="Arial"/>
                <a:sym typeface="Arial"/>
              </a:defRPr>
            </a:lvl1pPr>
          </a:lstStyle>
          <a:p>
            <a:pPr/>
            <a:r>
              <a:t>And ASMR videos of knives cutting frozen glass fruits (But first… we meme)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48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480"/>
                </p:tgtEl>
              </p:cMediaNode>
            </p:video>
            <p:seq concurrent="1" prevAc="none" nextAc="seek">
              <p:cTn id="8" evtFilter="cancelBubble" nodeType="interactiveSeq" restart="whenNotActive" fill="hold">
                <p:stCondLst>
                  <p:cond delay="0" evt="onClick">
                    <p:tgtEl>
                      <p:spTgt spid="480"/>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80"/>
                                        </p:tgtEl>
                                      </p:cBhvr>
                                    </p:cmd>
                                  </p:childTnLst>
                                </p:cTn>
                              </p:par>
                            </p:childTnLst>
                          </p:cTn>
                        </p:par>
                      </p:childTnLst>
                    </p:cTn>
                  </p:par>
                </p:childTnLst>
              </p:cTn>
              <p:nextCondLst>
                <p:cond delay="0" evt="onClick">
                  <p:tgtEl>
                    <p:spTgt spid="480"/>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83" name="June 6, 2025 - SERIOUS NOTE RE “DISPOSABLE VIDEO” AND EASE…"/>
          <p:cNvSpPr txBox="1"/>
          <p:nvPr/>
        </p:nvSpPr>
        <p:spPr>
          <a:xfrm>
            <a:off x="1135471" y="2523948"/>
            <a:ext cx="22113058" cy="86681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June 6, 2025 - </a:t>
            </a:r>
            <a:r>
              <a:rPr>
                <a:solidFill>
                  <a:schemeClr val="accent4">
                    <a:hueOff val="475731"/>
                    <a:satOff val="-4338"/>
                    <a:lumOff val="10182"/>
                  </a:schemeClr>
                </a:solidFill>
              </a:rPr>
              <a:t>SERIOUS NOTE RE “DISPOSABLE VIDEO” AND EASE</a:t>
            </a:r>
            <a:endParaRPr>
              <a:solidFill>
                <a:schemeClr val="accent4">
                  <a:hueOff val="475731"/>
                  <a:satOff val="-4338"/>
                  <a:lumOff val="10182"/>
                </a:schemeClr>
              </a:solidFill>
            </a:endParaRP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Andrej Karpathy, one of the leading minds in artificial intelligence, made the point that </a:t>
            </a:r>
            <a:r>
              <a:rPr>
                <a:solidFill>
                  <a:schemeClr val="accent3">
                    <a:hueOff val="-385756"/>
                    <a:satOff val="-32155"/>
                    <a:lumOff val="17967"/>
                  </a:schemeClr>
                </a:solidFill>
              </a:rPr>
              <a:t>video is now so easy to create that people can start using gradient descent tricks to maximize engagement </a:t>
            </a:r>
            <a:r>
              <a:t>or other metrics. </a:t>
            </a:r>
            <a:r>
              <a:rPr>
                <a:solidFill>
                  <a:schemeClr val="accent4">
                    <a:hueOff val="475731"/>
                    <a:satOff val="-4338"/>
                    <a:lumOff val="10182"/>
                  </a:schemeClr>
                </a:solidFill>
              </a:rPr>
              <a:t>We might end up with even more addictive content than our current social media platform algorithms deliver.</a:t>
            </a:r>
            <a:endParaRPr>
              <a:solidFill>
                <a:schemeClr val="accent4">
                  <a:hueOff val="475731"/>
                  <a:satOff val="-4338"/>
                  <a:lumOff val="10182"/>
                </a:schemeClr>
              </a:solidFill>
            </a:endParaRP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Think of SEO…  now think of personal videos to hit every single type of person…  </a:t>
            </a:r>
          </a:p>
          <a:p>
            <a:pPr lvl="2" marL="1371600" indent="-317500" defTabSz="457200">
              <a:lnSpc>
                <a:spcPct val="100000"/>
              </a:lnSpc>
              <a:spcBef>
                <a:spcPts val="0"/>
              </a:spcBef>
              <a:buSzPct val="123000"/>
              <a:buFont typeface="Arial"/>
              <a:buChar char="▪"/>
              <a:defRPr sz="4500">
                <a:solidFill>
                  <a:schemeClr val="accent3">
                    <a:hueOff val="-385756"/>
                    <a:satOff val="-32155"/>
                    <a:lumOff val="17967"/>
                  </a:schemeClr>
                </a:solidFill>
                <a:latin typeface="Arial"/>
                <a:ea typeface="Arial"/>
                <a:cs typeface="Arial"/>
                <a:sym typeface="Arial"/>
              </a:defRPr>
            </a:pPr>
            <a:r>
              <a:t>Not just a video of how to make salsa…</a:t>
            </a:r>
          </a:p>
          <a:p>
            <a:pPr lvl="3" marL="1828800" indent="-317500" defTabSz="457200">
              <a:lnSpc>
                <a:spcPct val="100000"/>
              </a:lnSpc>
              <a:spcBef>
                <a:spcPts val="0"/>
              </a:spcBef>
              <a:buSzPct val="123000"/>
              <a:buFont typeface="Arial"/>
              <a:buChar char="▪"/>
              <a:defRPr sz="4500">
                <a:solidFill>
                  <a:schemeClr val="accent3">
                    <a:hueOff val="-385756"/>
                    <a:satOff val="-32155"/>
                    <a:lumOff val="17967"/>
                  </a:schemeClr>
                </a:solidFill>
                <a:latin typeface="Arial"/>
                <a:ea typeface="Arial"/>
                <a:cs typeface="Arial"/>
                <a:sym typeface="Arial"/>
              </a:defRPr>
            </a:pPr>
            <a:r>
              <a:t>Every ethnicity making salsa…</a:t>
            </a:r>
          </a:p>
          <a:p>
            <a:pPr lvl="3" marL="1828800" indent="-317500" defTabSz="457200">
              <a:lnSpc>
                <a:spcPct val="100000"/>
              </a:lnSpc>
              <a:spcBef>
                <a:spcPts val="0"/>
              </a:spcBef>
              <a:buSzPct val="123000"/>
              <a:buFont typeface="Arial"/>
              <a:buChar char="▪"/>
              <a:defRPr sz="4500">
                <a:solidFill>
                  <a:schemeClr val="accent3">
                    <a:hueOff val="-385756"/>
                    <a:satOff val="-32155"/>
                    <a:lumOff val="17967"/>
                  </a:schemeClr>
                </a:solidFill>
                <a:latin typeface="Arial"/>
                <a:ea typeface="Arial"/>
                <a:cs typeface="Arial"/>
                <a:sym typeface="Arial"/>
              </a:defRPr>
            </a:pPr>
            <a:r>
              <a:t>Every language making salsa…</a:t>
            </a:r>
          </a:p>
          <a:p>
            <a:pPr lvl="3" marL="1828800" indent="-317500" defTabSz="457200">
              <a:lnSpc>
                <a:spcPct val="100000"/>
              </a:lnSpc>
              <a:spcBef>
                <a:spcPts val="0"/>
              </a:spcBef>
              <a:buSzPct val="123000"/>
              <a:buFont typeface="Arial"/>
              <a:buChar char="▪"/>
              <a:defRPr sz="4500">
                <a:solidFill>
                  <a:schemeClr val="accent3">
                    <a:hueOff val="-385756"/>
                    <a:satOff val="-32155"/>
                    <a:lumOff val="17967"/>
                  </a:schemeClr>
                </a:solidFill>
                <a:latin typeface="Arial"/>
                <a:ea typeface="Arial"/>
                <a:cs typeface="Arial"/>
                <a:sym typeface="Arial"/>
              </a:defRPr>
            </a:pPr>
            <a:r>
              <a:t>Every location making salsa (beach in the window, farm in the window)</a:t>
            </a:r>
          </a:p>
          <a:p>
            <a:pPr lvl="3" marL="1828800" indent="-317500" defTabSz="457200">
              <a:lnSpc>
                <a:spcPct val="100000"/>
              </a:lnSpc>
              <a:spcBef>
                <a:spcPts val="0"/>
              </a:spcBef>
              <a:buSzPct val="123000"/>
              <a:buFont typeface="Arial"/>
              <a:buChar char="▪"/>
              <a:defRPr sz="4500">
                <a:solidFill>
                  <a:schemeClr val="accent3">
                    <a:hueOff val="-385756"/>
                    <a:satOff val="-32155"/>
                    <a:lumOff val="17967"/>
                  </a:schemeClr>
                </a:solidFill>
                <a:latin typeface="Arial"/>
                <a:ea typeface="Arial"/>
                <a:cs typeface="Arial"/>
                <a:sym typeface="Arial"/>
              </a:defRPr>
            </a:pPr>
            <a:r>
              <a:t>Every type of kitchen (wooden, steel, marble, travertine, modern, rustic)</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AI video generation company Runway partnered with AMC networks for video production. </a:t>
            </a:r>
          </a:p>
        </p:txBody>
      </p:sp>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85" name="July 18, 2025…"/>
          <p:cNvSpPr txBox="1"/>
          <p:nvPr/>
        </p:nvSpPr>
        <p:spPr>
          <a:xfrm>
            <a:off x="1135471" y="887136"/>
            <a:ext cx="22113058" cy="20641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57200" indent="-317500" defTabSz="457200">
              <a:lnSpc>
                <a:spcPct val="100000"/>
              </a:lnSpc>
              <a:spcBef>
                <a:spcPts val="0"/>
              </a:spcBef>
              <a:buSzPct val="123000"/>
              <a:buFont typeface="Arial"/>
              <a:buChar char="•"/>
              <a:defRPr sz="4500">
                <a:latin typeface="Arial"/>
                <a:ea typeface="Arial"/>
                <a:cs typeface="Arial"/>
                <a:sym typeface="Arial"/>
              </a:defRPr>
            </a:lvl1pPr>
            <a:lvl2pPr marL="914400" indent="-317500" defTabSz="457200">
              <a:lnSpc>
                <a:spcPct val="100000"/>
              </a:lnSpc>
              <a:spcBef>
                <a:spcPts val="0"/>
              </a:spcBef>
              <a:buSzPct val="123000"/>
              <a:buFont typeface="Arial"/>
              <a:buChar char="◦"/>
              <a:defRPr sz="4500">
                <a:latin typeface="Arial"/>
                <a:ea typeface="Arial"/>
                <a:cs typeface="Arial"/>
                <a:sym typeface="Arial"/>
              </a:defRPr>
            </a:lvl2pPr>
          </a:lstStyle>
          <a:p>
            <a:pPr/>
            <a:r>
              <a:t>July 18, 2025</a:t>
            </a:r>
          </a:p>
          <a:p>
            <a:pPr lvl="1"/>
            <a:r>
              <a:t>Runway launched a video motion capture feature that doesn’t need greenscreens and can map any motion to animate an image (nothing is real in this video)</a:t>
            </a:r>
          </a:p>
        </p:txBody>
      </p:sp>
      <p:pic>
        <p:nvPicPr>
          <p:cNvPr id="486" name="NEW Runway ACT-TWO AI Lets You Transfer Gestures &amp; Dialogue From a Video to Anything Else" descr="NEW Runway ACT-TWO AI Lets You Transfer Gestures &amp; Dialogue From a Video to Anything Else"/>
          <p:cNvPicPr>
            <a:picLocks noChangeAspect="0"/>
          </p:cNvPicPr>
          <p:nvPr>
            <a:videoFile xmlns:mc="http://schemas.openxmlformats.org/markup-compatibility/2006" xmlns:aiw="http://developer.apple.com/namespaces/iwork" r:link="rId2" mc:Ignorable="aiw" aiw:title="NEW Runway ACT-TWO AI Lets You Transfer Gestures &amp; Dialogue From a Video to Anything Else" aiw:author="Creative Pad Media"/>
          </p:nvPr>
        </p:nvPicPr>
        <p:blipFill>
          <a:blip r:embed="rId3">
            <a:extLst/>
          </a:blip>
          <a:stretch>
            <a:fillRect/>
          </a:stretch>
        </p:blipFill>
        <p:spPr>
          <a:xfrm>
            <a:off x="4064000" y="3655662"/>
            <a:ext cx="16256000" cy="9144001"/>
          </a:xfrm>
          <a:prstGeom prst="rect">
            <a:avLst/>
          </a:prstGeom>
        </p:spPr>
      </p:pic>
      <p:sp>
        <p:nvSpPr>
          <p:cNvPr id="487" name="python3 eml-to-text.py"/>
          <p:cNvSpPr txBox="1"/>
          <p:nvPr/>
        </p:nvSpPr>
        <p:spPr>
          <a:xfrm>
            <a:off x="11297195" y="6711259"/>
            <a:ext cx="1789610" cy="2865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00000"/>
              </a:lnSpc>
              <a:spcBef>
                <a:spcPts val="0"/>
              </a:spcBef>
              <a:defRPr sz="1333" u="sng">
                <a:solidFill>
                  <a:srgbClr val="0000EE"/>
                </a:solidFill>
                <a:latin typeface="Arial"/>
                <a:ea typeface="Arial"/>
                <a:cs typeface="Arial"/>
                <a:sym typeface="Arial"/>
              </a:defRPr>
            </a:pPr>
            <a:r>
              <a:rPr u="none">
                <a:solidFill>
                  <a:srgbClr val="000000"/>
                </a:solidFill>
              </a:rPr>
              <a:t>python3 </a:t>
            </a:r>
            <a:r>
              <a:rPr>
                <a:hlinkClick r:id="rId4" invalidUrl="" action="" tgtFrame="" tooltip="" history="1" highlightClick="0" endSnd="0"/>
              </a:rPr>
              <a:t>eml-to-text.py</a:t>
            </a:r>
          </a:p>
        </p:txBody>
      </p:sp>
      <p:sp>
        <p:nvSpPr>
          <p:cNvPr id="488" name="python3 rundown.py"/>
          <p:cNvSpPr txBox="1"/>
          <p:nvPr/>
        </p:nvSpPr>
        <p:spPr>
          <a:xfrm>
            <a:off x="11499312" y="6838259"/>
            <a:ext cx="1639376" cy="2865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00000"/>
              </a:lnSpc>
              <a:spcBef>
                <a:spcPts val="0"/>
              </a:spcBef>
              <a:defRPr sz="1333" u="sng">
                <a:solidFill>
                  <a:srgbClr val="0000EE"/>
                </a:solidFill>
                <a:latin typeface="Arial"/>
                <a:ea typeface="Arial"/>
                <a:cs typeface="Arial"/>
                <a:sym typeface="Arial"/>
              </a:defRPr>
            </a:pPr>
            <a:r>
              <a:rPr u="none">
                <a:solidFill>
                  <a:srgbClr val="000000"/>
                </a:solidFill>
              </a:rPr>
              <a:t>python3 </a:t>
            </a:r>
            <a:r>
              <a:rPr>
                <a:hlinkClick r:id="rId5" invalidUrl="" action="" tgtFrame="" tooltip="" history="1" highlightClick="0" endSnd="0"/>
              </a:rPr>
              <a:t>rundown.py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48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486"/>
                </p:tgtEl>
              </p:cMediaNode>
            </p:video>
            <p:seq concurrent="1" prevAc="none" nextAc="seek">
              <p:cTn id="8" evtFilter="cancelBubble" nodeType="interactiveSeq" restart="whenNotActive" fill="hold">
                <p:stCondLst>
                  <p:cond delay="0" evt="onClick">
                    <p:tgtEl>
                      <p:spTgt spid="486"/>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86"/>
                                        </p:tgtEl>
                                      </p:cBhvr>
                                    </p:cmd>
                                  </p:childTnLst>
                                </p:cTn>
                              </p:par>
                            </p:childTnLst>
                          </p:cTn>
                        </p:par>
                      </p:childTnLst>
                    </p:cTn>
                  </p:par>
                </p:childTnLst>
              </p:cTn>
              <p:nextCondLst>
                <p:cond delay="0" evt="onClick">
                  <p:tgtEl>
                    <p:spTgt spid="486"/>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90" name="August 2, 2025…"/>
          <p:cNvSpPr txBox="1"/>
          <p:nvPr/>
        </p:nvSpPr>
        <p:spPr>
          <a:xfrm>
            <a:off x="1135471" y="730099"/>
            <a:ext cx="22113058" cy="14037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August 2,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Runway launched </a:t>
            </a:r>
            <a:r>
              <a:rPr u="sng">
                <a:hlinkClick r:id="rId2" invalidUrl="" action="" tgtFrame="" tooltip="" history="1" highlightClick="0" endSnd="0"/>
              </a:rPr>
              <a:t>Aleph</a:t>
            </a:r>
            <a:r>
              <a:t>, which is an incredible video editor.  Hyper-realistic.</a:t>
            </a:r>
          </a:p>
        </p:txBody>
      </p:sp>
      <p:pic>
        <p:nvPicPr>
          <p:cNvPr id="491" name="Introducing Runway Aleph | A new way to edit, transform and generate video." descr="Introducing Runway Aleph | A new way to edit, transform and generate video."/>
          <p:cNvPicPr>
            <a:picLocks noChangeAspect="0"/>
          </p:cNvPicPr>
          <p:nvPr>
            <a:videoFile xmlns:mc="http://schemas.openxmlformats.org/markup-compatibility/2006" xmlns:aiw="http://developer.apple.com/namespaces/iwork" r:link="rId3" mc:Ignorable="aiw" aiw:title="Introducing Runway Aleph | A new way to edit, transform and generate video." aiw:author="Runway"/>
          </p:nvPr>
        </p:nvPicPr>
        <p:blipFill>
          <a:blip r:embed="rId4">
            <a:extLst/>
          </a:blip>
          <a:stretch>
            <a:fillRect/>
          </a:stretch>
        </p:blipFill>
        <p:spPr>
          <a:xfrm>
            <a:off x="2620213" y="2548305"/>
            <a:ext cx="19143574" cy="1076826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49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491"/>
                </p:tgtEl>
              </p:cMediaNode>
            </p:video>
            <p:seq concurrent="1" prevAc="none" nextAc="seek">
              <p:cTn id="8" evtFilter="cancelBubble" nodeType="interactiveSeq" restart="whenNotActive" fill="hold">
                <p:stCondLst>
                  <p:cond delay="0" evt="onClick">
                    <p:tgtEl>
                      <p:spTgt spid="491"/>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91"/>
                                        </p:tgtEl>
                                      </p:cBhvr>
                                    </p:cmd>
                                  </p:childTnLst>
                                </p:cTn>
                              </p:par>
                            </p:childTnLst>
                          </p:cTn>
                        </p:par>
                      </p:childTnLst>
                    </p:cTn>
                  </p:par>
                </p:childTnLst>
              </p:cTn>
              <p:nextCondLst>
                <p:cond delay="0" evt="onClick">
                  <p:tgtEl>
                    <p:spTgt spid="491"/>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93" name="If we think oversaturated high dynamic range is a temptation for real estate videos…"/>
          <p:cNvSpPr txBox="1"/>
          <p:nvPr/>
        </p:nvSpPr>
        <p:spPr>
          <a:xfrm>
            <a:off x="1135471" y="3432050"/>
            <a:ext cx="22113058" cy="14037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4500">
                <a:latin typeface="Arial"/>
                <a:ea typeface="Arial"/>
                <a:cs typeface="Arial"/>
                <a:sym typeface="Arial"/>
              </a:defRPr>
            </a:lvl1pPr>
          </a:lstStyle>
          <a:p>
            <a:pPr/>
            <a:r>
              <a:t>If we think oversaturated high dynamic range is a temptation for real estate videos…</a:t>
            </a:r>
          </a:p>
        </p:txBody>
      </p:sp>
      <p:sp>
        <p:nvSpPr>
          <p:cNvPr id="494" name="https://x.com/runwayml/status/1951345545483579704…"/>
          <p:cNvSpPr txBox="1"/>
          <p:nvPr/>
        </p:nvSpPr>
        <p:spPr>
          <a:xfrm>
            <a:off x="4641646" y="5837965"/>
            <a:ext cx="15100708" cy="20331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rPr u="sng">
                <a:hlinkClick r:id="rId2" invalidUrl="" action="" tgtFrame="" tooltip="" history="1" highlightClick="0" endSnd="0"/>
              </a:rPr>
              <a:t>https://x.com/runwayml/status/1951345545483579704</a:t>
            </a:r>
          </a:p>
          <a:p>
            <a:pPr/>
            <a:r>
              <a:rPr u="sng">
                <a:hlinkClick r:id="rId3" invalidUrl="" action="" tgtFrame="" tooltip="" history="1" highlightClick="0" endSnd="0"/>
              </a:rPr>
              <a:t>https://x.com/runwayml/status/1950903868499337578</a:t>
            </a:r>
          </a:p>
        </p:txBody>
      </p:sp>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96" name="Appendix 6: Multimodal"/>
          <p:cNvSpPr txBox="1"/>
          <p:nvPr>
            <p:ph type="body" idx="1"/>
          </p:nvPr>
        </p:nvSpPr>
        <p:spPr>
          <a:xfrm>
            <a:off x="1206500" y="1542626"/>
            <a:ext cx="21971000" cy="10630748"/>
          </a:xfrm>
          <a:prstGeom prst="rect">
            <a:avLst/>
          </a:prstGeom>
        </p:spPr>
        <p:txBody>
          <a:bodyPr/>
          <a:lstStyle/>
          <a:p>
            <a:pPr/>
            <a:r>
              <a:t>Appendix 6: Multimodal</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200" name="Fun Adventures Along The Way…"/>
          <p:cNvSpPr txBox="1"/>
          <p:nvPr>
            <p:ph type="body" sz="half" idx="1"/>
          </p:nvPr>
        </p:nvSpPr>
        <p:spPr>
          <a:prstGeom prst="rect">
            <a:avLst/>
          </a:prstGeom>
        </p:spPr>
        <p:txBody>
          <a:bodyPr/>
          <a:lstStyle/>
          <a:p>
            <a:pPr/>
            <a:r>
              <a:t>Fun Adventures Along The Way</a:t>
            </a:r>
          </a:p>
          <a:p>
            <a:pPr/>
            <a:r>
              <a:t>In My Career</a:t>
            </a:r>
          </a:p>
        </p:txBody>
      </p:sp>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98" name="HeyGen demo from a real estate presentation"/>
          <p:cNvSpPr txBox="1"/>
          <p:nvPr>
            <p:ph type="title"/>
          </p:nvPr>
        </p:nvSpPr>
        <p:spPr>
          <a:xfrm>
            <a:off x="731641" y="948957"/>
            <a:ext cx="21971001" cy="1433164"/>
          </a:xfrm>
          <a:prstGeom prst="rect">
            <a:avLst/>
          </a:prstGeom>
        </p:spPr>
        <p:txBody>
          <a:bodyPr/>
          <a:lstStyle>
            <a:lvl1pPr defTabSz="2365188">
              <a:defRPr spc="-164" sz="8245"/>
            </a:lvl1pPr>
          </a:lstStyle>
          <a:p>
            <a:pPr/>
            <a:r>
              <a:t>HeyGen demo from a real estate presentation</a:t>
            </a:r>
          </a:p>
        </p:txBody>
      </p:sp>
      <p:sp>
        <p:nvSpPr>
          <p:cNvPr id="499" name="Switched their language (click to watch each video)"/>
          <p:cNvSpPr txBox="1"/>
          <p:nvPr>
            <p:ph type="body" idx="21"/>
          </p:nvPr>
        </p:nvSpPr>
        <p:spPr>
          <a:xfrm>
            <a:off x="1206500" y="2245962"/>
            <a:ext cx="21971000" cy="1654562"/>
          </a:xfrm>
          <a:prstGeom prst="rect">
            <a:avLst/>
          </a:prstGeom>
          <a:extLst>
            <a:ext uri="{C572A759-6A51-4108-AA02-DFA0A04FC94B}">
              <ma14:wrappingTextBoxFlag xmlns:ma14="http://schemas.microsoft.com/office/mac/drawingml/2011/main" val="1"/>
            </a:ext>
          </a:extLst>
        </p:spPr>
        <p:txBody>
          <a:bodyPr/>
          <a:lstStyle/>
          <a:p>
            <a:pPr/>
            <a:r>
              <a:t>Switched their language (click to watch each video)</a:t>
            </a:r>
          </a:p>
        </p:txBody>
      </p:sp>
      <p:pic>
        <p:nvPicPr>
          <p:cNvPr id="500" name="Sotheby's HeyGen Demo 01 - Before - English" descr="Sotheby's HeyGen Demo 01 - Before - English"/>
          <p:cNvPicPr>
            <a:picLocks noChangeAspect="0"/>
          </p:cNvPicPr>
          <p:nvPr>
            <a:videoFile xmlns:mc="http://schemas.openxmlformats.org/markup-compatibility/2006" xmlns:aiw="http://developer.apple.com/namespaces/iwork" r:link="rId2" mc:Ignorable="aiw" aiw:title="Sotheby's HeyGen Demo 01 - Before - English" aiw:author="Ethan B Holland"/>
          </p:nvPr>
        </p:nvPicPr>
        <p:blipFill>
          <a:blip r:embed="rId3">
            <a:extLst/>
          </a:blip>
          <a:stretch>
            <a:fillRect/>
          </a:stretch>
        </p:blipFill>
        <p:spPr>
          <a:xfrm>
            <a:off x="498310" y="5845812"/>
            <a:ext cx="7261720" cy="4084718"/>
          </a:xfrm>
          <a:prstGeom prst="rect">
            <a:avLst/>
          </a:prstGeom>
        </p:spPr>
      </p:pic>
      <p:pic>
        <p:nvPicPr>
          <p:cNvPr id="501" name="Sotheby's HeyGen Demo 01 - After - French" descr="Sotheby's HeyGen Demo 01 - After - French"/>
          <p:cNvPicPr>
            <a:picLocks noChangeAspect="0"/>
          </p:cNvPicPr>
          <p:nvPr>
            <a:videoFile xmlns:mc="http://schemas.openxmlformats.org/markup-compatibility/2006" xmlns:aiw="http://developer.apple.com/namespaces/iwork" r:link="rId4" mc:Ignorable="aiw" aiw:title="Sotheby's HeyGen Demo 01 - After - French" aiw:author="Ethan B Holland"/>
          </p:nvPr>
        </p:nvPicPr>
        <p:blipFill>
          <a:blip r:embed="rId5">
            <a:extLst/>
          </a:blip>
          <a:stretch>
            <a:fillRect/>
          </a:stretch>
        </p:blipFill>
        <p:spPr>
          <a:xfrm>
            <a:off x="9608326" y="3884054"/>
            <a:ext cx="14236856" cy="8008233"/>
          </a:xfrm>
          <a:prstGeom prst="rect">
            <a:avLst/>
          </a:prstGeom>
        </p:spPr>
      </p:pic>
      <p:sp>
        <p:nvSpPr>
          <p:cNvPr id="502" name="Arrow"/>
          <p:cNvSpPr/>
          <p:nvPr/>
        </p:nvSpPr>
        <p:spPr>
          <a:xfrm>
            <a:off x="8099977" y="7253170"/>
            <a:ext cx="1270001" cy="1270001"/>
          </a:xfrm>
          <a:prstGeom prst="rightArrow">
            <a:avLst>
              <a:gd name="adj1" fmla="val 32000"/>
              <a:gd name="adj2" fmla="val 64000"/>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500"/>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1" fill="hold"/>
                                        <p:tgtEl>
                                          <p:spTgt spid="50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500"/>
                </p:tgtEl>
              </p:cMediaNode>
            </p:video>
            <p:seq concurrent="1" prevAc="none" nextAc="seek">
              <p:cTn id="12" evtFilter="cancelBubble" nodeType="interactiveSeq" restart="whenNotActive" fill="hold">
                <p:stCondLst>
                  <p:cond delay="0" evt="onClick">
                    <p:tgtEl>
                      <p:spTgt spid="500"/>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500"/>
                                        </p:tgtEl>
                                      </p:cBhvr>
                                    </p:cmd>
                                  </p:childTnLst>
                                </p:cTn>
                              </p:par>
                            </p:childTnLst>
                          </p:cTn>
                        </p:par>
                      </p:childTnLst>
                    </p:cTn>
                  </p:par>
                </p:childTnLst>
              </p:cTn>
              <p:nextCondLst>
                <p:cond delay="0" evt="onClick">
                  <p:tgtEl>
                    <p:spTgt spid="500"/>
                  </p:tgtEl>
                </p:cond>
              </p:nextCondLst>
            </p:seq>
            <p:video fullScrn="0">
              <p:cMediaNode mute="0" showWhenStopped="1" numSld="1" vol="80000">
                <p:cTn id="17" fill="hold" display="0">
                  <p:stCondLst>
                    <p:cond delay="indefinite"/>
                  </p:stCondLst>
                </p:cTn>
                <p:tgtEl>
                  <p:spTgt spid="501"/>
                </p:tgtEl>
              </p:cMediaNode>
            </p:video>
            <p:seq concurrent="1" prevAc="none" nextAc="seek">
              <p:cTn id="18" evtFilter="cancelBubble" nodeType="interactiveSeq" restart="whenNotActive" fill="hold">
                <p:stCondLst>
                  <p:cond delay="0" evt="onClick">
                    <p:tgtEl>
                      <p:spTgt spid="501"/>
                    </p:tgtEl>
                  </p:cond>
                </p:stCondLst>
                <p:endSync delay="0" evt="end">
                  <p:rtn val="all"/>
                </p:endSync>
                <p:childTnLst>
                  <p:par>
                    <p:cTn id="19" fill="hold">
                      <p:stCondLst>
                        <p:cond delay="0"/>
                      </p:stCondLst>
                      <p:childTnLst>
                        <p:par>
                          <p:cTn id="20" fill="hold">
                            <p:stCondLst>
                              <p:cond delay="0"/>
                            </p:stCondLst>
                            <p:childTnLst>
                              <p:par>
                                <p:cTn id="21" presetClass="mediacall" nodeType="clickEffect" presetSubtype="0" presetID="2" fill="hold">
                                  <p:stCondLst>
                                    <p:cond delay="0"/>
                                  </p:stCondLst>
                                  <p:childTnLst>
                                    <p:cmd type="call" cmd="togglePause">
                                      <p:cBhvr>
                                        <p:cTn id="22" dur="1" fill="hold"/>
                                        <p:tgtEl>
                                          <p:spTgt spid="501"/>
                                        </p:tgtEl>
                                      </p:cBhvr>
                                    </p:cmd>
                                  </p:childTnLst>
                                </p:cTn>
                              </p:par>
                            </p:childTnLst>
                          </p:cTn>
                        </p:par>
                      </p:childTnLst>
                    </p:cTn>
                  </p:par>
                </p:childTnLst>
              </p:cTn>
              <p:nextCondLst>
                <p:cond delay="0" evt="onClick">
                  <p:tgtEl>
                    <p:spTgt spid="501"/>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504" name="Multimodality"/>
          <p:cNvSpPr txBox="1"/>
          <p:nvPr>
            <p:ph type="body" sz="half" idx="1"/>
          </p:nvPr>
        </p:nvSpPr>
        <p:spPr>
          <a:xfrm>
            <a:off x="1206500" y="-647106"/>
            <a:ext cx="21971000" cy="3421333"/>
          </a:xfrm>
          <a:prstGeom prst="rect">
            <a:avLst/>
          </a:prstGeom>
        </p:spPr>
        <p:txBody>
          <a:bodyPr/>
          <a:lstStyle/>
          <a:p>
            <a:pPr/>
            <a:r>
              <a:t>Multimodality</a:t>
            </a:r>
          </a:p>
        </p:txBody>
      </p:sp>
      <p:sp>
        <p:nvSpPr>
          <p:cNvPr id="505" name="March 7, 2025…"/>
          <p:cNvSpPr txBox="1"/>
          <p:nvPr/>
        </p:nvSpPr>
        <p:spPr>
          <a:xfrm>
            <a:off x="1135471" y="2389316"/>
            <a:ext cx="22113058" cy="106493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March 7,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Microsoft’s Phi-4 Multimodal Takes Top Spot in Speech Recognition (OpenSource)</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Sesame Launches Voice AI That Rivals Human Interaction</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March 21,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OpenAI has released three advanced audio models, which include text-to-speech and speech-to-text with better transcription</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March 28.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Researchers developed an AI model that can identify endometrial cancer in tissue samples with a 99.2% accuracy rate</a:t>
            </a:r>
            <a:r>
              <a:t>. This is significantly </a:t>
            </a:r>
            <a:r>
              <a:rPr>
                <a:solidFill>
                  <a:schemeClr val="accent4">
                    <a:hueOff val="475731"/>
                    <a:satOff val="-4338"/>
                    <a:lumOff val="10182"/>
                  </a:schemeClr>
                </a:solidFill>
              </a:rPr>
              <a:t>better than the current best-in-class methods which are at 80%.</a:t>
            </a:r>
            <a:endParaRPr>
              <a:solidFill>
                <a:schemeClr val="accent4">
                  <a:hueOff val="475731"/>
                  <a:satOff val="-4338"/>
                  <a:lumOff val="10182"/>
                </a:schemeClr>
              </a:solidFill>
            </a:endParaRPr>
          </a:p>
          <a:p>
            <a:pPr marL="457200" indent="-317500" defTabSz="457200">
              <a:lnSpc>
                <a:spcPct val="100000"/>
              </a:lnSpc>
              <a:spcBef>
                <a:spcPts val="0"/>
              </a:spcBef>
              <a:buSzPct val="123000"/>
              <a:buFont typeface="Arial"/>
              <a:buChar char="•"/>
              <a:defRPr sz="4500">
                <a:latin typeface="Arial"/>
                <a:ea typeface="Arial"/>
                <a:cs typeface="Arial"/>
                <a:sym typeface="Arial"/>
              </a:defRPr>
            </a:pPr>
            <a:r>
              <a:t>April 11,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Google has integrated vision into its AI tools, finally catching up to OpenAI’s multimodal product.</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Audio leader ElevenLabs</a:t>
            </a:r>
            <a:r>
              <a:t> </a:t>
            </a:r>
            <a:r>
              <a:rPr>
                <a:solidFill>
                  <a:schemeClr val="accent4">
                    <a:hueOff val="475731"/>
                    <a:satOff val="-4338"/>
                    <a:lumOff val="10182"/>
                  </a:schemeClr>
                </a:solidFill>
              </a:rPr>
              <a:t>has adopted Anthropic’s model context protocol (MCP) to</a:t>
            </a:r>
            <a:r>
              <a:t> enable locally running servers to </a:t>
            </a:r>
            <a:r>
              <a:rPr>
                <a:solidFill>
                  <a:schemeClr val="accent4">
                    <a:hueOff val="475731"/>
                    <a:satOff val="-4338"/>
                    <a:lumOff val="10182"/>
                  </a:schemeClr>
                </a:solidFill>
              </a:rPr>
              <a:t>create voice agents to make outbound calls </a:t>
            </a:r>
            <a:r>
              <a:t>and clone voices.</a:t>
            </a:r>
          </a:p>
        </p:txBody>
      </p:sp>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507" name="April 18, 2025…"/>
          <p:cNvSpPr txBox="1"/>
          <p:nvPr/>
        </p:nvSpPr>
        <p:spPr>
          <a:xfrm>
            <a:off x="360321" y="1515215"/>
            <a:ext cx="11910061" cy="119701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April 18,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OpenAI o3</a:t>
            </a:r>
            <a:r>
              <a:t> is getting rave reviews. In particular, it </a:t>
            </a:r>
            <a:r>
              <a:rPr>
                <a:solidFill>
                  <a:schemeClr val="accent4">
                    <a:hueOff val="475731"/>
                    <a:satOff val="-4338"/>
                    <a:lumOff val="10182"/>
                  </a:schemeClr>
                </a:solidFill>
              </a:rPr>
              <a:t>can combine every single ChatGPT tool, including web search, Python coding, visual analysis, and image generation.</a:t>
            </a:r>
            <a:r>
              <a:t> It’s exceptional with math and coding, and has a more natural conversational style.</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Google has announced a model that is going to attempt to talk with dolphins.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Anthropic is coming out with a voice feature to compete with OpenAI.</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Meta released two open-weight vision models.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AI can now find a location using only a single photo </a:t>
            </a:r>
            <a:r>
              <a:rPr i="1">
                <a:solidFill>
                  <a:schemeClr val="accent4">
                    <a:hueOff val="475731"/>
                    <a:satOff val="-4338"/>
                    <a:lumOff val="10182"/>
                  </a:schemeClr>
                </a:solidFill>
              </a:rPr>
              <a:t>with no attached metadata</a:t>
            </a:r>
            <a:r>
              <a:rPr>
                <a:solidFill>
                  <a:schemeClr val="accent4">
                    <a:hueOff val="475731"/>
                    <a:satOff val="-4338"/>
                    <a:lumOff val="10182"/>
                  </a:schemeClr>
                </a:solidFill>
              </a:rPr>
              <a:t>.</a:t>
            </a:r>
          </a:p>
          <a:p>
            <a:pPr algn="ctr" defTabSz="457200">
              <a:lnSpc>
                <a:spcPct val="100000"/>
              </a:lnSpc>
              <a:spcBef>
                <a:spcPts val="0"/>
              </a:spcBef>
              <a:defRPr b="1" sz="4500">
                <a:latin typeface="Arial"/>
                <a:ea typeface="Arial"/>
                <a:cs typeface="Arial"/>
                <a:sym typeface="Arial"/>
              </a:defRPr>
            </a:pPr>
            <a:br/>
          </a:p>
        </p:txBody>
      </p:sp>
      <p:pic>
        <p:nvPicPr>
          <p:cNvPr id="508" name="pasted-movie.png" descr="pasted-movie.png"/>
          <p:cNvPicPr>
            <a:picLocks noChangeAspect="1"/>
          </p:cNvPicPr>
          <p:nvPr/>
        </p:nvPicPr>
        <p:blipFill>
          <a:blip r:embed="rId2">
            <a:extLst/>
          </a:blip>
          <a:stretch>
            <a:fillRect/>
          </a:stretch>
        </p:blipFill>
        <p:spPr>
          <a:xfrm>
            <a:off x="12474986" y="3050851"/>
            <a:ext cx="11424235" cy="7614298"/>
          </a:xfrm>
          <a:prstGeom prst="rect">
            <a:avLst/>
          </a:prstGeom>
          <a:ln w="12700">
            <a:miter lim="400000"/>
          </a:ln>
        </p:spPr>
      </p:pic>
      <p:sp>
        <p:nvSpPr>
          <p:cNvPr id="509" name="Let’s try it!…"/>
          <p:cNvSpPr txBox="1"/>
          <p:nvPr/>
        </p:nvSpPr>
        <p:spPr>
          <a:xfrm>
            <a:off x="12642885" y="420021"/>
            <a:ext cx="11088437" cy="24598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457200">
              <a:lnSpc>
                <a:spcPct val="100000"/>
              </a:lnSpc>
              <a:spcBef>
                <a:spcPts val="0"/>
              </a:spcBef>
              <a:defRPr b="1" sz="4500">
                <a:latin typeface="Arial"/>
                <a:ea typeface="Arial"/>
                <a:cs typeface="Arial"/>
                <a:sym typeface="Arial"/>
              </a:defRPr>
            </a:pPr>
            <a:r>
              <a:t>Let’s try it!</a:t>
            </a:r>
          </a:p>
          <a:p>
            <a:pPr algn="ctr" defTabSz="457200">
              <a:lnSpc>
                <a:spcPct val="100000"/>
              </a:lnSpc>
              <a:spcBef>
                <a:spcPts val="0"/>
              </a:spcBef>
              <a:defRPr sz="4000">
                <a:latin typeface="Arial"/>
                <a:ea typeface="Arial"/>
                <a:cs typeface="Arial"/>
                <a:sym typeface="Arial"/>
              </a:defRPr>
            </a:pPr>
            <a:r>
              <a:rPr u="sng">
                <a:hlinkClick r:id="rId3" invalidUrl="" action="" tgtFrame="" tooltip="" history="1" highlightClick="0" endSnd="0"/>
              </a:rPr>
              <a:t>https://www.facebook.com/photo.php?fbid=702461572763982&amp;set=pb.100090004377401.-2207520000&amp;type=3</a:t>
            </a:r>
          </a:p>
        </p:txBody>
      </p:sp>
      <p:sp>
        <p:nvSpPr>
          <p:cNvPr id="510" name="Arrow"/>
          <p:cNvSpPr/>
          <p:nvPr/>
        </p:nvSpPr>
        <p:spPr>
          <a:xfrm rot="19724451">
            <a:off x="11313381" y="10206025"/>
            <a:ext cx="1270001" cy="1270001"/>
          </a:xfrm>
          <a:prstGeom prst="rightArrow">
            <a:avLst>
              <a:gd name="adj1" fmla="val 26809"/>
              <a:gd name="adj2" fmla="val 54232"/>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p>
        </p:txBody>
      </p:sp>
      <p:sp>
        <p:nvSpPr>
          <p:cNvPr id="511" name="Also, someone text me a picture of something outside to test."/>
          <p:cNvSpPr txBox="1"/>
          <p:nvPr/>
        </p:nvSpPr>
        <p:spPr>
          <a:xfrm>
            <a:off x="12845898" y="11491272"/>
            <a:ext cx="10682411" cy="19772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457200">
              <a:lnSpc>
                <a:spcPct val="100000"/>
              </a:lnSpc>
              <a:spcBef>
                <a:spcPts val="0"/>
              </a:spcBef>
              <a:defRPr b="1" sz="4500">
                <a:latin typeface="Arial"/>
                <a:ea typeface="Arial"/>
                <a:cs typeface="Arial"/>
                <a:sym typeface="Arial"/>
              </a:defRPr>
            </a:lvl1pPr>
          </a:lstStyle>
          <a:p>
            <a:pPr/>
            <a:r>
              <a:t>Also, someone text me a picture of something outside to test.</a:t>
            </a:r>
          </a:p>
        </p:txBody>
      </p:sp>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513" name="April 25, 2025…"/>
          <p:cNvSpPr txBox="1"/>
          <p:nvPr/>
        </p:nvSpPr>
        <p:spPr>
          <a:xfrm>
            <a:off x="1135471" y="872948"/>
            <a:ext cx="22113058" cy="119701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April 25,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Microsoft added the ability to “see” to its web browser. </a:t>
            </a:r>
            <a:r>
              <a:rPr>
                <a:solidFill>
                  <a:srgbClr val="FFFFFF"/>
                </a:solidFill>
              </a:rPr>
              <a:t>It’s also launched computer use and web browsing within the operating system.  </a:t>
            </a:r>
            <a:endParaRPr>
              <a:solidFill>
                <a:srgbClr val="FFFFFF"/>
              </a:solidFill>
            </a:endParaRPr>
          </a:p>
          <a:p>
            <a:pPr marL="457200" indent="-317500" defTabSz="457200">
              <a:lnSpc>
                <a:spcPct val="100000"/>
              </a:lnSpc>
              <a:spcBef>
                <a:spcPts val="0"/>
              </a:spcBef>
              <a:buSzPct val="123000"/>
              <a:buFont typeface="Arial"/>
              <a:buChar char="•"/>
              <a:defRPr sz="4500">
                <a:latin typeface="Arial"/>
                <a:ea typeface="Arial"/>
                <a:cs typeface="Arial"/>
                <a:sym typeface="Arial"/>
              </a:defRPr>
            </a:pPr>
            <a:r>
              <a:t>May 9,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OpenAI’s o3 analyzed a Harvard Business School case study PDF, extracted scattered financial data and </a:t>
            </a:r>
            <a:r>
              <a:rPr i="1"/>
              <a:t>built a business model comparable to an MBA student.</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May 16,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Amazon launched Nova Sonic, that can have natural back-and-forth conversations </a:t>
            </a:r>
            <a:r>
              <a:t>in real time. Sounds like </a:t>
            </a:r>
            <a:r>
              <a:rPr>
                <a:solidFill>
                  <a:schemeClr val="accent4">
                    <a:hueOff val="475731"/>
                    <a:satOff val="-4338"/>
                    <a:lumOff val="10182"/>
                  </a:schemeClr>
                </a:solidFill>
              </a:rPr>
              <a:t>Alexa wants to drink Siri’s milkshake.</a:t>
            </a:r>
            <a:endParaRPr>
              <a:solidFill>
                <a:schemeClr val="accent4">
                  <a:hueOff val="475731"/>
                  <a:satOff val="-4338"/>
                  <a:lumOff val="10182"/>
                </a:schemeClr>
              </a:solidFill>
            </a:endParaRPr>
          </a:p>
          <a:p>
            <a:pPr marL="457200" indent="-317500" defTabSz="457200">
              <a:lnSpc>
                <a:spcPct val="100000"/>
              </a:lnSpc>
              <a:spcBef>
                <a:spcPts val="0"/>
              </a:spcBef>
              <a:buSzPct val="123000"/>
              <a:buFont typeface="Arial"/>
              <a:buChar char="•"/>
              <a:defRPr sz="4500">
                <a:latin typeface="Arial"/>
                <a:ea typeface="Arial"/>
                <a:cs typeface="Arial"/>
                <a:sym typeface="Arial"/>
              </a:defRPr>
            </a:pPr>
            <a:r>
              <a:t>June 6,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The FDA approved the first AI tool to predict breast cancer risk from mammograms.</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June 14,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Meta released a robot training system that learns how the physical world works by watching videos, similar to children developing intuitions by watching the world.</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Instagram is testing features that convert static photos into a 3-D images.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OpenAI updated their voice mode to be a lot more expressive. You can ask the voice to sound nervous, excited, or jittery, and the new voice features can capture those emotions.</a:t>
            </a:r>
          </a:p>
        </p:txBody>
      </p:sp>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515" name="June 20, 2025…"/>
          <p:cNvSpPr txBox="1"/>
          <p:nvPr/>
        </p:nvSpPr>
        <p:spPr>
          <a:xfrm>
            <a:off x="1135471" y="1863548"/>
            <a:ext cx="22113058" cy="99889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June 20, 2025</a:t>
            </a:r>
          </a:p>
          <a:p>
            <a:pPr lvl="1" marL="9144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OpenAI rolled out a record mode for ChatGPT and can capture meetings and voice notes.</a:t>
            </a:r>
          </a:p>
          <a:p>
            <a:pPr marL="4572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June 27, 2025</a:t>
            </a:r>
          </a:p>
          <a:p>
            <a:pPr lvl="1" marL="9144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Amazon Ring launched video descriptions where your security camera simply tells you what’s happening outside </a:t>
            </a:r>
            <a:r>
              <a:t>so you don’t need to look at the camera. It could email you what happened or describe it out loud as it happens. </a:t>
            </a:r>
            <a:r>
              <a:rPr>
                <a:solidFill>
                  <a:schemeClr val="accent4">
                    <a:hueOff val="475731"/>
                    <a:satOff val="-4338"/>
                    <a:lumOff val="10182"/>
                  </a:schemeClr>
                </a:solidFill>
              </a:rPr>
              <a:t>“A guy drove up in a UPS truck and put a box on your front steps.”</a:t>
            </a:r>
            <a:r>
              <a:t> “A woman is at the door with a dog on a leash and keeps looking into the window.” Etc.</a:t>
            </a:r>
          </a:p>
          <a:p>
            <a:pPr lvl="1" marL="9144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A few months ago, </a:t>
            </a:r>
            <a:r>
              <a:rPr>
                <a:solidFill>
                  <a:schemeClr val="accent4">
                    <a:hueOff val="475731"/>
                    <a:satOff val="-4338"/>
                    <a:lumOff val="10182"/>
                  </a:schemeClr>
                </a:solidFill>
              </a:rPr>
              <a:t>Google DeepMind released a tool called VideoPrism</a:t>
            </a:r>
            <a:r>
              <a:t> that is suddenly gaining attention. </a:t>
            </a:r>
            <a:r>
              <a:rPr>
                <a:solidFill>
                  <a:schemeClr val="accent4">
                    <a:hueOff val="475731"/>
                    <a:satOff val="-4338"/>
                    <a:lumOff val="10182"/>
                  </a:schemeClr>
                </a:solidFill>
              </a:rPr>
              <a:t>VideoPrism can watch a video and provide deep context and details about every frame, a task that would be virtually impossible for a human to accomplish.  </a:t>
            </a:r>
            <a:r>
              <a:rPr>
                <a:solidFill>
                  <a:schemeClr val="accent3">
                    <a:hueOff val="-385756"/>
                    <a:satOff val="-32155"/>
                    <a:lumOff val="17967"/>
                  </a:schemeClr>
                </a:solidFill>
              </a:rPr>
              <a:t>Think real estate, legal discovery, etc…</a:t>
            </a:r>
            <a:endParaRPr>
              <a:solidFill>
                <a:schemeClr val="accent3">
                  <a:hueOff val="-385756"/>
                  <a:satOff val="-32155"/>
                  <a:lumOff val="17967"/>
                </a:schemeClr>
              </a:solidFill>
            </a:endParaRPr>
          </a:p>
          <a:p>
            <a:pPr lvl="2" marL="1371600" indent="-317500" defTabSz="457200">
              <a:lnSpc>
                <a:spcPct val="100000"/>
              </a:lnSpc>
              <a:spcBef>
                <a:spcPts val="0"/>
              </a:spcBef>
              <a:buClr>
                <a:srgbClr val="1155CC"/>
              </a:buClr>
              <a:buSzPct val="123000"/>
              <a:buFont typeface="Arial"/>
              <a:buChar char="▪"/>
              <a:defRPr sz="4500" u="sng">
                <a:latin typeface="Arial"/>
                <a:ea typeface="Arial"/>
                <a:cs typeface="Arial"/>
                <a:sym typeface="Arial"/>
              </a:defRPr>
            </a:pPr>
            <a:r>
              <a:rPr>
                <a:hlinkClick r:id="rId2" invalidUrl="" action="" tgtFrame="" tooltip="" history="1" highlightClick="0" endSnd="0"/>
              </a:rPr>
              <a:t>https://research.google/blog/videoprism-a-foundational-visual-encoder-for-video-understanding/</a:t>
            </a:r>
            <a:r>
              <a:t> &lt;- Quick look at it in action</a:t>
            </a:r>
          </a:p>
        </p:txBody>
      </p:sp>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517" name="June 27, 2025 (continued)…"/>
          <p:cNvSpPr txBox="1"/>
          <p:nvPr/>
        </p:nvSpPr>
        <p:spPr>
          <a:xfrm>
            <a:off x="1135471" y="872948"/>
            <a:ext cx="22113058" cy="119701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June 27, 2025 (continued)</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Alibaba developed a system that can identify gastric cancer from standard CT scans with greater accuracy than doctors. China has already deployed the system and screened over 78,000 patients!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Google also launched an update of their Gemma model which is designed to run locally on smart phones and edge devices. Gemma provides multimodal AI capabilities without any Internet connection. In addition to being able to understand text, images, audio, and video, the model can handle translation and is open source.</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Google DeepMind released an AI system called AlphaGenome that predicts how genetic variations affect biological processes and can analyze DNA sequences up to 1 million letters long.</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July 4,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Researchers have developed an artificial intelligence system that can detect Parkinson’s disease by analyzing short videos of people smiling, achieving 88% accuracy.</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Mayo Clinic researchers have created an artificial intelligence tool that can identify nine different types of dementia from a single brain scan.</a:t>
            </a:r>
          </a:p>
        </p:txBody>
      </p:sp>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519" name="July 4, 2025…"/>
          <p:cNvSpPr txBox="1"/>
          <p:nvPr/>
        </p:nvSpPr>
        <p:spPr>
          <a:xfrm>
            <a:off x="1135471" y="1203148"/>
            <a:ext cx="22113058" cy="113097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July 4,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Microsoft researchers developed an AI diagnostic system that correctly solved 85% of complex medical cases from the New England Journal of Medicine compared to just 20% accuracy achieved by experienced physicians.</a:t>
            </a:r>
            <a:endParaRPr>
              <a:solidFill>
                <a:schemeClr val="accent4">
                  <a:hueOff val="475731"/>
                  <a:satOff val="-4338"/>
                  <a:lumOff val="10182"/>
                </a:schemeClr>
              </a:solidFill>
            </a:endParaRP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The Olympics are implementing artificial intelligence across quite a few areas of the coming winter Olympics. </a:t>
            </a:r>
          </a:p>
          <a:p>
            <a:pPr lvl="2" marL="13716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Broadcast partners during the last Olympic games used AI to transform 11,000 hours of footage into 97,000 highlight clips. </a:t>
            </a:r>
          </a:p>
          <a:p>
            <a:pPr lvl="2" marL="1371600" indent="-317500" defTabSz="457200">
              <a:lnSpc>
                <a:spcPct val="100000"/>
              </a:lnSpc>
              <a:spcBef>
                <a:spcPts val="0"/>
              </a:spcBef>
              <a:buSzPct val="123000"/>
              <a:buFont typeface="Arial"/>
              <a:buChar char="▪"/>
              <a:defRPr sz="4500">
                <a:latin typeface="Arial"/>
                <a:ea typeface="Arial"/>
                <a:cs typeface="Arial"/>
                <a:sym typeface="Arial"/>
              </a:defRPr>
            </a:pPr>
            <a:r>
              <a:t>Alibaba and Omega are using depth and segmentation (two great terms to know!) to track athlete movements and give biomechanical analysis.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ElevenLabs released a new tool that creates custom synthetic voices that are extremely dynamic and might be putting the voiceover professional out of work. These are worth checking out as they are very dynamic and have the ability to be guided to match the timbre and enthusiasm of the script.</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Andrej Karpathy a great point that local models are making significant inroads and will soon be the bridge between devices in the cloud, small models can process text, images, and audio offline, and then hook into external tools as needed.</a:t>
            </a:r>
          </a:p>
        </p:txBody>
      </p:sp>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521" name="July 4, 2025 (continued)…"/>
          <p:cNvSpPr txBox="1"/>
          <p:nvPr/>
        </p:nvSpPr>
        <p:spPr>
          <a:xfrm>
            <a:off x="1135471" y="212548"/>
            <a:ext cx="22113058" cy="132909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July 4, 2025 (continued)</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Nvidia</a:t>
            </a:r>
            <a:r>
              <a:t> released an 8 billion parameter vision model designed for document processing and character recognition. This </a:t>
            </a:r>
            <a:r>
              <a:rPr>
                <a:solidFill>
                  <a:schemeClr val="accent4">
                    <a:hueOff val="475731"/>
                    <a:satOff val="-4338"/>
                    <a:lumOff val="10182"/>
                  </a:schemeClr>
                </a:solidFill>
              </a:rPr>
              <a:t>can extract and understand information from complex documents</a:t>
            </a:r>
            <a:r>
              <a:t>, PDFs, images, tables, charts, formulas, and diagrams. </a:t>
            </a:r>
            <a:r>
              <a:rPr>
                <a:solidFill>
                  <a:schemeClr val="accent4">
                    <a:hueOff val="475731"/>
                    <a:satOff val="-4338"/>
                    <a:lumOff val="10182"/>
                  </a:schemeClr>
                </a:solidFill>
              </a:rPr>
              <a:t>This will lead to automating workflows in finance healthcare and law firms. </a:t>
            </a:r>
            <a:r>
              <a:t>These models will also help with invoice processing and compliance. </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Google released a hurricane forecasting model for with long-term forecasting… up to two weeks ahead of a storm.</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July 18,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ChatGPT is on track to edit and understand Excel and PowerPoint within chats, without opening Microsoft Office.</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July 25,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Meta released a dataset of 4,000+ videos of face-to-face conversations and over 65,000 social interactions with full annotations to help models learn and emulate behavior.</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Google DeepMind released an AI tool called Aeneas that will help historians interpret fragments of Latin inscriptions.</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August 8,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Google released a world simulation model that creates entire explorable 3D worlds with just a prompt.</a:t>
            </a:r>
          </a:p>
        </p:txBody>
      </p:sp>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523" name="In February, We Ran A Perplexity Deep Research Demo…"/>
          <p:cNvSpPr txBox="1"/>
          <p:nvPr>
            <p:ph type="body" idx="1"/>
          </p:nvPr>
        </p:nvSpPr>
        <p:spPr>
          <a:xfrm>
            <a:off x="1206500" y="1633680"/>
            <a:ext cx="21971000" cy="10448640"/>
          </a:xfrm>
          <a:prstGeom prst="rect">
            <a:avLst/>
          </a:prstGeom>
        </p:spPr>
        <p:txBody>
          <a:bodyPr/>
          <a:lstStyle/>
          <a:p>
            <a:pPr defTabSz="1072869">
              <a:defRPr spc="-102" sz="5104"/>
            </a:pPr>
            <a:r>
              <a:t>In February, We Ran A Perplexity Deep Research Demo</a:t>
            </a:r>
          </a:p>
          <a:p>
            <a:pPr defTabSz="1072869">
              <a:defRPr spc="-102" sz="5104"/>
            </a:pPr>
          </a:p>
          <a:p>
            <a:pPr defTabSz="1072869">
              <a:defRPr spc="-102" sz="5104"/>
            </a:pPr>
            <a:r>
              <a:t>“I'd like to get a recommendation on a home to purchase in Sussex County Delaware for $750,000 or less. I'd like to try to identify the best value for that price that I could hold onto and resell and I'd like to find the strongest realtor in the area to represent me as a buyer.”</a:t>
            </a:r>
          </a:p>
          <a:p>
            <a:pPr defTabSz="1072869">
              <a:defRPr spc="-102" sz="5104"/>
            </a:pPr>
          </a:p>
          <a:p>
            <a:pPr defTabSz="1072869">
              <a:defRPr spc="-102" sz="5104"/>
            </a:pPr>
            <a:r>
              <a:rPr u="sng">
                <a:hlinkClick r:id="rId2" invalidUrl="" action="" tgtFrame="" tooltip="" history="1" highlightClick="0" endSnd="0"/>
              </a:rPr>
              <a:t>https://www.perplexity.ai/</a:t>
            </a:r>
            <a:r>
              <a:t> </a:t>
            </a:r>
          </a:p>
          <a:p>
            <a:pPr defTabSz="1072869">
              <a:defRPr spc="-102" sz="5104"/>
            </a:pPr>
          </a:p>
          <a:p>
            <a:pPr defTabSz="1072869">
              <a:defRPr spc="-102" sz="5104"/>
            </a:pPr>
            <a:r>
              <a:t>Results: </a:t>
            </a:r>
            <a:r>
              <a:rPr u="sng">
                <a:hlinkClick r:id="rId3" invalidUrl="" action="" tgtFrame="" tooltip="" history="1" highlightClick="0" endSnd="0"/>
              </a:rPr>
              <a:t>https://www.perplexity.ai/search/i-d-like-to-get-a-recommendati-TQBjHA63Qc.fehbgIGf4hA</a:t>
            </a:r>
            <a:r>
              <a:t> </a:t>
            </a:r>
          </a:p>
          <a:p>
            <a:pPr defTabSz="1072869">
              <a:defRPr spc="-102" sz="5104"/>
            </a:pPr>
          </a:p>
          <a:p>
            <a:pPr defTabSz="1072869">
              <a:defRPr spc="-102" sz="5104">
                <a:solidFill>
                  <a:schemeClr val="accent4">
                    <a:hueOff val="475731"/>
                    <a:satOff val="-4338"/>
                    <a:lumOff val="10182"/>
                  </a:schemeClr>
                </a:solidFill>
              </a:defRPr>
            </a:pPr>
            <a:r>
              <a:t>Since February EVERY model now has a research agent… if you’re not using deep research you are missing opportunities in any subject!</a:t>
            </a:r>
          </a:p>
          <a:p>
            <a:pPr defTabSz="1072869">
              <a:defRPr spc="-102" sz="5104">
                <a:solidFill>
                  <a:schemeClr val="accent4">
                    <a:hueOff val="475731"/>
                    <a:satOff val="-4338"/>
                    <a:lumOff val="10182"/>
                  </a:schemeClr>
                </a:solidFill>
              </a:defRPr>
            </a:pPr>
          </a:p>
          <a:p>
            <a:pPr defTabSz="1072869">
              <a:defRPr spc="-102" sz="5104">
                <a:solidFill>
                  <a:schemeClr val="accent4">
                    <a:hueOff val="475731"/>
                    <a:satOff val="-4338"/>
                    <a:lumOff val="10182"/>
                  </a:schemeClr>
                </a:solidFill>
              </a:defRPr>
            </a:pPr>
            <a:r>
              <a:t>I use it dozens of times per day for my entire family.  Incessantly.</a:t>
            </a:r>
          </a:p>
        </p:txBody>
      </p:sp>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525" name="Appendix 7: Agents"/>
          <p:cNvSpPr txBox="1"/>
          <p:nvPr>
            <p:ph type="body" idx="1"/>
          </p:nvPr>
        </p:nvSpPr>
        <p:spPr>
          <a:xfrm>
            <a:off x="1206500" y="1542626"/>
            <a:ext cx="21971000" cy="10630748"/>
          </a:xfrm>
          <a:prstGeom prst="rect">
            <a:avLst/>
          </a:prstGeom>
        </p:spPr>
        <p:txBody>
          <a:bodyPr/>
          <a:lstStyle/>
          <a:p>
            <a:pPr/>
            <a:r>
              <a:t>Appendix 7: Agents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pic>
        <p:nvPicPr>
          <p:cNvPr id="202" name="pasted-movie.png" descr="pasted-movie.png">
            <a:hlinkClick r:id="rId2" invalidUrl="" action="" tgtFrame="" tooltip="" history="1" highlightClick="0" endSnd="0"/>
          </p:cNvPr>
          <p:cNvPicPr>
            <a:picLocks noChangeAspect="1"/>
          </p:cNvPicPr>
          <p:nvPr/>
        </p:nvPicPr>
        <p:blipFill>
          <a:blip r:embed="rId3">
            <a:extLst/>
          </a:blip>
          <a:stretch>
            <a:fillRect/>
          </a:stretch>
        </p:blipFill>
        <p:spPr>
          <a:xfrm>
            <a:off x="2346251" y="-3461"/>
            <a:ext cx="19691498" cy="13716001"/>
          </a:xfrm>
          <a:prstGeom prst="rect">
            <a:avLst/>
          </a:prstGeom>
          <a:ln w="12700">
            <a:miter lim="400000"/>
          </a:ln>
        </p:spPr>
      </p:pic>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527" name="Consumers are using agents to reach out to companies.…"/>
          <p:cNvSpPr txBox="1"/>
          <p:nvPr>
            <p:ph type="body" idx="1"/>
          </p:nvPr>
        </p:nvSpPr>
        <p:spPr>
          <a:xfrm>
            <a:off x="1206500" y="3067188"/>
            <a:ext cx="21971000" cy="7581624"/>
          </a:xfrm>
          <a:prstGeom prst="rect">
            <a:avLst/>
          </a:prstGeom>
        </p:spPr>
        <p:txBody>
          <a:bodyPr/>
          <a:lstStyle/>
          <a:p>
            <a:pPr defTabSz="2413955">
              <a:defRPr spc="-229" sz="11484"/>
            </a:pPr>
            <a:r>
              <a:t>Consumers are using agents to reach out to companies. </a:t>
            </a:r>
          </a:p>
          <a:p>
            <a:pPr defTabSz="2413955">
              <a:defRPr spc="-229" sz="11484"/>
            </a:pPr>
          </a:p>
          <a:p>
            <a:pPr defTabSz="2413955">
              <a:defRPr spc="-229" sz="11484"/>
            </a:pPr>
            <a:r>
              <a:t>Companies are building agents to answer consumers.</a:t>
            </a:r>
          </a:p>
        </p:txBody>
      </p:sp>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529" name="Agents"/>
          <p:cNvSpPr txBox="1"/>
          <p:nvPr>
            <p:ph type="body" sz="half" idx="1"/>
          </p:nvPr>
        </p:nvSpPr>
        <p:spPr>
          <a:xfrm>
            <a:off x="1206500" y="-647106"/>
            <a:ext cx="21971000" cy="3421333"/>
          </a:xfrm>
          <a:prstGeom prst="rect">
            <a:avLst/>
          </a:prstGeom>
        </p:spPr>
        <p:txBody>
          <a:bodyPr/>
          <a:lstStyle/>
          <a:p>
            <a:pPr/>
            <a:r>
              <a:t>Agents</a:t>
            </a:r>
          </a:p>
        </p:txBody>
      </p:sp>
      <p:sp>
        <p:nvSpPr>
          <p:cNvPr id="530" name="March 7, 2025…"/>
          <p:cNvSpPr txBox="1"/>
          <p:nvPr/>
        </p:nvSpPr>
        <p:spPr>
          <a:xfrm>
            <a:off x="1135471" y="2059117"/>
            <a:ext cx="22113058" cy="113097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March 7, 2025</a:t>
            </a:r>
          </a:p>
          <a:p>
            <a:pPr lvl="1" marL="914400" indent="-317500" defTabSz="457200">
              <a:lnSpc>
                <a:spcPct val="100000"/>
              </a:lnSpc>
              <a:spcBef>
                <a:spcPts val="0"/>
              </a:spcBef>
              <a:buClr>
                <a:srgbClr val="1155CC"/>
              </a:buClr>
              <a:buSzPct val="123000"/>
              <a:buFont typeface="Arial"/>
              <a:buChar char="◦"/>
              <a:defRPr sz="4500">
                <a:solidFill>
                  <a:schemeClr val="accent4">
                    <a:hueOff val="475731"/>
                    <a:satOff val="-4338"/>
                    <a:lumOff val="10182"/>
                  </a:schemeClr>
                </a:solidFill>
                <a:latin typeface="Arial"/>
                <a:ea typeface="Arial"/>
                <a:cs typeface="Arial"/>
                <a:sym typeface="Arial"/>
              </a:defRPr>
            </a:pPr>
            <a:r>
              <a:t>OpenAI Plans Premium AI “Agents” with Monthly Fees Up to $20,000</a:t>
            </a:r>
          </a:p>
          <a:p>
            <a:pPr lvl="1" marL="9144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Amazon Developing AI Reasoning Model Under Nova Brand</a:t>
            </a:r>
          </a:p>
          <a:p>
            <a:pPr lvl="1" marL="9144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AI financial analyst Endex emerges from stealth with OpenAI partnership</a:t>
            </a:r>
          </a:p>
          <a:p>
            <a:pPr lvl="1" marL="914400" indent="-317500" defTabSz="457200">
              <a:lnSpc>
                <a:spcPct val="100000"/>
              </a:lnSpc>
              <a:spcBef>
                <a:spcPts val="0"/>
              </a:spcBef>
              <a:buClr>
                <a:srgbClr val="1155CC"/>
              </a:buClr>
              <a:buSzPct val="123000"/>
              <a:buFont typeface="Arial"/>
              <a:buChar char="◦"/>
              <a:defRPr sz="4500">
                <a:solidFill>
                  <a:schemeClr val="accent4">
                    <a:hueOff val="475731"/>
                    <a:satOff val="-4338"/>
                    <a:lumOff val="10182"/>
                  </a:schemeClr>
                </a:solidFill>
                <a:latin typeface="Arial"/>
                <a:ea typeface="Arial"/>
                <a:cs typeface="Arial"/>
                <a:sym typeface="Arial"/>
              </a:defRPr>
            </a:pPr>
            <a:r>
              <a:t>Adam Silverman Predicts UI Design Will Shift From Human to Agent Experience</a:t>
            </a:r>
          </a:p>
          <a:p>
            <a:pPr marL="4572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March 14, 2025</a:t>
            </a:r>
          </a:p>
          <a:p>
            <a:pPr lvl="1" marL="9144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OpenAI is pushing the pace of agent adoption (AIs that can take action on your behalf) with the addition of commands that can help developers build agents that can search the web, look through local files, and even control your computer.</a:t>
            </a:r>
          </a:p>
          <a:p>
            <a:pPr lvl="1" marL="914400" indent="-317500" defTabSz="457200">
              <a:lnSpc>
                <a:spcPct val="100000"/>
              </a:lnSpc>
              <a:spcBef>
                <a:spcPts val="0"/>
              </a:spcBef>
              <a:buClr>
                <a:srgbClr val="1155CC"/>
              </a:buClr>
              <a:buSzPct val="123000"/>
              <a:buFont typeface="Arial"/>
              <a:buChar char="◦"/>
              <a:defRPr sz="4500">
                <a:solidFill>
                  <a:schemeClr val="accent4">
                    <a:hueOff val="475731"/>
                    <a:satOff val="-4338"/>
                    <a:lumOff val="10182"/>
                  </a:schemeClr>
                </a:solidFill>
                <a:latin typeface="Arial"/>
                <a:ea typeface="Arial"/>
                <a:cs typeface="Arial"/>
                <a:sym typeface="Arial"/>
              </a:defRPr>
            </a:pPr>
            <a:r>
              <a:t>Legal AI provider, Harvey, has built agents that are outperforming humans at law firms.  </a:t>
            </a:r>
          </a:p>
          <a:p>
            <a:pPr lvl="2" marL="1371600" indent="-317500" defTabSz="457200">
              <a:lnSpc>
                <a:spcPct val="100000"/>
              </a:lnSpc>
              <a:spcBef>
                <a:spcPts val="0"/>
              </a:spcBef>
              <a:buClr>
                <a:srgbClr val="1155CC"/>
              </a:buClr>
              <a:buSzPct val="123000"/>
              <a:buFont typeface="Arial"/>
              <a:buChar char="▪"/>
              <a:defRPr sz="4500" u="sng">
                <a:latin typeface="Arial"/>
                <a:ea typeface="Arial"/>
                <a:cs typeface="Arial"/>
                <a:sym typeface="Arial"/>
              </a:defRPr>
            </a:pPr>
            <a:r>
              <a:rPr>
                <a:hlinkClick r:id="rId2" invalidUrl="" action="" tgtFrame="" tooltip="" history="1" highlightClick="0" endSnd="0"/>
              </a:rPr>
              <a:t>https://x.com/harvey/status/1899491666429632907</a:t>
            </a:r>
            <a:r>
              <a:rPr u="none"/>
              <a:t> &lt;-Watch this later!</a:t>
            </a:r>
            <a:endParaRPr u="none"/>
          </a:p>
          <a:p>
            <a:pPr lvl="1" marL="9144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Another breakthrough product comes out of China called Manus, with building hype coming off of the previous week’s announcement. This is a product that is built on top of Anthropic’s Claude that has 29 additional agent tools, like browser control.  </a:t>
            </a:r>
            <a:r>
              <a:rPr u="sng">
                <a:hlinkClick r:id="rId3" invalidUrl="" action="" tgtFrame="" tooltip="" history="1" highlightClick="0" endSnd="0"/>
              </a:rPr>
              <a:t>https://manus.im/</a:t>
            </a:r>
            <a:r>
              <a:t> </a:t>
            </a:r>
          </a:p>
          <a:p>
            <a:pPr lvl="1" marL="9144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The Pentagon signed a deal to use AI agents for military planning.</a:t>
            </a:r>
          </a:p>
        </p:txBody>
      </p:sp>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532" name="March 21 2025…"/>
          <p:cNvSpPr txBox="1"/>
          <p:nvPr/>
        </p:nvSpPr>
        <p:spPr>
          <a:xfrm>
            <a:off x="1135471" y="1533348"/>
            <a:ext cx="22113058" cy="10649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March 21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Nvidia released two open models that allow AI agents to reason.</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Anthropic has given its AI the ability to search the web</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A new study came out that shows that AI agents are doubling their abilities every seven months.</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March 28,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 few months ago, Anthropic released a structured method of allowing AI models to talk to third-party systems. This is called the “Model Context Protocol” or MCP for short. This week OpenAI announced that it would adopt Anthropic’s standard.</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Researchers at Harvard conducted a randomized trial with 776 Procter &amp; Gamble employees and found that a single person can work as well as a two-person team if given AI tools. </a:t>
            </a:r>
            <a:r>
              <a:rPr>
                <a:solidFill>
                  <a:schemeClr val="accent3">
                    <a:hueOff val="-385756"/>
                    <a:satOff val="-32155"/>
                    <a:lumOff val="17967"/>
                  </a:schemeClr>
                </a:solidFill>
              </a:rPr>
              <a:t>- THIS MEANS YOU, REALTORS</a:t>
            </a:r>
            <a:endParaRPr>
              <a:solidFill>
                <a:schemeClr val="accent3">
                  <a:hueOff val="-385756"/>
                  <a:satOff val="-32155"/>
                  <a:lumOff val="17967"/>
                </a:schemeClr>
              </a:solidFill>
            </a:endParaRP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 trend in the last two weeks is developers releasing text files with detailed language model instructions in text.</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Lockheed Martin and Google announced an integration of Google’s AI tools into Lockheed’s factory systems.</a:t>
            </a:r>
          </a:p>
        </p:txBody>
      </p:sp>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534" name="April 4, 2025…"/>
          <p:cNvSpPr txBox="1"/>
          <p:nvPr/>
        </p:nvSpPr>
        <p:spPr>
          <a:xfrm>
            <a:off x="1135471" y="872948"/>
            <a:ext cx="22113058" cy="119701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April 4,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Amazon released an amazing new model that can perform tasks using web browsers. It has over 90% accuracy.</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Automation tool Zapier has now integrated over 8000 apps with the model context protocol. It may take a few more months for this to trickle down to lay people, but I think automation of tasks is going to be a welcome discovery once it becomes demystified.</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April 11,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Google launched their own open agent protocol that allows agents from different vendors to communicate. At the same time, Google announced they will adopt and support Anthropic’s model context protocol (MCP) agent structure.</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Google released a Deep Research competitor to OpenAI and Perplexity. Thanks to Google’s deep integration with search, </a:t>
            </a:r>
            <a:r>
              <a:rPr>
                <a:solidFill>
                  <a:schemeClr val="accent4">
                    <a:hueOff val="475731"/>
                    <a:satOff val="-4338"/>
                    <a:lumOff val="10182"/>
                  </a:schemeClr>
                </a:solidFill>
              </a:rPr>
              <a:t>Google’s Deep Research is already outperforming PhD-level researchers when given access to the web.</a:t>
            </a:r>
            <a:endParaRPr>
              <a:solidFill>
                <a:schemeClr val="accent4">
                  <a:hueOff val="475731"/>
                  <a:satOff val="-4338"/>
                  <a:lumOff val="10182"/>
                </a:schemeClr>
              </a:solidFill>
            </a:endParaRP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Adobe plans to integrate AI agents throughout its Creative Cloud product lineup to automate the mundane parts of creative operations as well as improve context-aware search within videos and photos.</a:t>
            </a:r>
          </a:p>
        </p:txBody>
      </p:sp>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536" name="April 25, 2025…"/>
          <p:cNvSpPr txBox="1"/>
          <p:nvPr/>
        </p:nvSpPr>
        <p:spPr>
          <a:xfrm>
            <a:off x="1135471" y="1203148"/>
            <a:ext cx="22113058" cy="113097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April 25,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Anthropic predicts fully automated AI employees within the next 12 months.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Along those lines, Microsoft predicts that 2025 will be the year that “frontier firms” emerge and AI employees begin to lead operational tasks.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Anthropic launched a research feature. This means that Google, OpenAI, Perplexity, Claude, and DeepSeek all now have robust research capabilities. </a:t>
            </a:r>
            <a:r>
              <a:t>This is also a harbinger for the end of the Internet as we know it.</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ElevenLabs, the audio AI company, has developed a method to allow voice agents to transfer calls to other voice agents. </a:t>
            </a:r>
            <a:r>
              <a:t>That’s a spectacular development and </a:t>
            </a:r>
            <a:r>
              <a:rPr>
                <a:solidFill>
                  <a:schemeClr val="accent4">
                    <a:hueOff val="475731"/>
                    <a:satOff val="-4338"/>
                    <a:lumOff val="10182"/>
                  </a:schemeClr>
                </a:solidFill>
              </a:rPr>
              <a:t>it implies that different specialists agents could take on different tasks and transfer those tasks, just like humans do now. </a:t>
            </a:r>
            <a:r>
              <a:t>I would say call centers are soon to be an extinct species.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 new benchmark has shown that </a:t>
            </a:r>
            <a:r>
              <a:rPr>
                <a:solidFill>
                  <a:schemeClr val="accent4">
                    <a:hueOff val="475731"/>
                    <a:satOff val="-4338"/>
                    <a:lumOff val="10182"/>
                  </a:schemeClr>
                </a:solidFill>
              </a:rPr>
              <a:t>OpenAI’s O3 model can outperform 94 percent of expert virologists.</a:t>
            </a:r>
            <a:endParaRPr>
              <a:solidFill>
                <a:schemeClr val="accent4">
                  <a:hueOff val="475731"/>
                  <a:satOff val="-4338"/>
                  <a:lumOff val="10182"/>
                </a:schemeClr>
              </a:solidFill>
            </a:endParaRPr>
          </a:p>
          <a:p>
            <a:pPr marL="457200" indent="-317500" defTabSz="457200">
              <a:lnSpc>
                <a:spcPct val="100000"/>
              </a:lnSpc>
              <a:spcBef>
                <a:spcPts val="0"/>
              </a:spcBef>
              <a:buSzPct val="123000"/>
              <a:buFont typeface="Arial"/>
              <a:buChar char="•"/>
              <a:defRPr sz="4500">
                <a:latin typeface="Arial"/>
                <a:ea typeface="Arial"/>
                <a:cs typeface="Arial"/>
                <a:sym typeface="Arial"/>
              </a:defRPr>
            </a:pPr>
            <a:r>
              <a:t>May 02,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Yelp began testing AI-powered voice agents to help restaurants and businesses manage incoming phone calls.</a:t>
            </a:r>
          </a:p>
        </p:txBody>
      </p:sp>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538" name="May 9, 2025…"/>
          <p:cNvSpPr txBox="1"/>
          <p:nvPr/>
        </p:nvSpPr>
        <p:spPr>
          <a:xfrm>
            <a:off x="1135471" y="542748"/>
            <a:ext cx="22113058" cy="126305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May 9,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Google Gemini’s 2.5 Pro model became the first model to achieve the number one rank across all text, vision, and web dev benchmarks simultaneously. The model can watch videos and convert them into functional web applications. Gemini has such a large memory that it can review 50,000 lines of code (!) at once within a chat window with no problem.  </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Former Google CEO Eric Schmitt has a startup called FutureHouse which has built five specialized artificial intelligence agents to help scientists navigate large amounts of data and research.</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May 16,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Google released AlphaEvolve, a strong reasoning agent that found the best human solution to 70% of the toughest known logic problems. It actually went beyond humans, and for 20% of the problems (!), it found a novel solution that no one had thought of before and improved on the best known solution. </a:t>
            </a:r>
            <a:r>
              <a:t>Google is using this model to self improve its workflow and has been able to achieve 23% efficiency boosts internally.</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OpenAI’s latest models are exceeding human doctors across standard medical knowledge tests. Six months ago, “AI plus humans” were the best at the test but now “AI without humans” is the best.</a:t>
            </a:r>
          </a:p>
        </p:txBody>
      </p:sp>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540" name="May 23, 2025…"/>
          <p:cNvSpPr txBox="1"/>
          <p:nvPr/>
        </p:nvSpPr>
        <p:spPr>
          <a:xfrm>
            <a:off x="1135471" y="872948"/>
            <a:ext cx="22113058" cy="119701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May 23,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Microsoft launched a science agent which discovered a new material in a few hours. Not only was the new material discovered, but scientists were able to synthesize the compound in the laboratory.</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May 30,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OpenAI went on the record that they plan to launch a super assistant in the first half of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Doctors at Harvard and Stanford benchmarked OpenAI’s o1 preview model and reconfirmed it displayed superhuman diagnostics and reasoning in medicine.</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June 20,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Microsoft released an upgrade to its assistant that can see and analyze what’s on your computer screen to give real-time guidance or directions to troubleshoot or modify settings and use software.</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The UK deployed a system called Extract that converts complex planning documents, including handwritten notes and blurry maps, into digital data within 40 seconds.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Japan’s largest bank partnered with AI company Sakana to automate banking document creation.</a:t>
            </a:r>
          </a:p>
        </p:txBody>
      </p:sp>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542" name="June 20, 2025 (continued)…"/>
          <p:cNvSpPr txBox="1"/>
          <p:nvPr/>
        </p:nvSpPr>
        <p:spPr>
          <a:xfrm>
            <a:off x="1135471" y="2854148"/>
            <a:ext cx="22113058" cy="80077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June 20, 2025 (continued)</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Russia’s Sberbank announced plans to create their own AI system with advanced reasoning capabilities.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Salesforce released a marketing suite of tools that can handle routine marketing tasks like building audience segments, writing email copy, and managing ad performance. These agents can work independently or assist marketing managers, and take directions like building a campaign or creating personalized offers.</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A model specifically trained for medical use can answer questions as well as human physicians on healthcare benchmarks. What’s really wild about this model is that it is 70% smaller than most models and can run on a laptop locally. </a:t>
            </a:r>
            <a:r>
              <a:rPr>
                <a:solidFill>
                  <a:schemeClr val="accent3">
                    <a:hueOff val="-385756"/>
                    <a:satOff val="-32155"/>
                    <a:lumOff val="17967"/>
                  </a:schemeClr>
                </a:solidFill>
              </a:rPr>
              <a:t>We’re getting to the point where everyone will be able to have a physician in their pocket without even being connected to the cloud.</a:t>
            </a:r>
          </a:p>
        </p:txBody>
      </p:sp>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544" name="June 27, 2025…"/>
          <p:cNvSpPr txBox="1"/>
          <p:nvPr/>
        </p:nvSpPr>
        <p:spPr>
          <a:xfrm>
            <a:off x="1135471" y="872948"/>
            <a:ext cx="22113058" cy="119701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June 27,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Legal AI software company Harvey released a demonstration of their latest workflow tool, which essentially chopped the bottom out of legal work and would terrify me if I were a student in law school.</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OpenAI added both document editing and chat to ChatGPT, which directly competes against Microsoft Office and Google Docs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Microsoft announced a very small model that can run locally on a PC to help users change system settings, using natural language… basically like Alexa for your laptop settings.</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July 4,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 legal AI assistant company called Legora made the radar this week with an introduction of a product called workflows (the same exact name as the product from competing firm Harvey). This allows the automation of due diligence document analysis and legal research using natural language commands. It seems like a harbinger of the end of the paralegal era.</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Writing assistant company Grammarly is acquiring email automation provider Superhuman to combine writing assistance with email management for automating transactional communication. (real estate, law, accounting, sales)</a:t>
            </a:r>
          </a:p>
        </p:txBody>
      </p:sp>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546" name="July 11, 2025…"/>
          <p:cNvSpPr txBox="1"/>
          <p:nvPr/>
        </p:nvSpPr>
        <p:spPr>
          <a:xfrm>
            <a:off x="1135471" y="1203148"/>
            <a:ext cx="22113058" cy="113097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July 11,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A new tool trained to work on Excel spreadsheets is able to achieve a score of 80% on the Excel World Championship test in only 10 minutes. That is 10 times faster than a human.</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July 18,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Anthropic launched an enterprise solution for major financial data providers. Norway’s </a:t>
            </a:r>
            <a:r>
              <a:t>sovereign</a:t>
            </a:r>
            <a:r>
              <a:rPr>
                <a:solidFill>
                  <a:schemeClr val="accent4">
                    <a:hueOff val="475731"/>
                    <a:satOff val="-4338"/>
                    <a:lumOff val="10182"/>
                  </a:schemeClr>
                </a:solidFill>
              </a:rPr>
              <a:t> wealth fund </a:t>
            </a:r>
            <a:r>
              <a:t>beta</a:t>
            </a:r>
            <a:r>
              <a:rPr>
                <a:solidFill>
                  <a:schemeClr val="accent4">
                    <a:hueOff val="475731"/>
                    <a:satOff val="-4338"/>
                    <a:lumOff val="10182"/>
                  </a:schemeClr>
                </a:solidFill>
              </a:rPr>
              <a:t> </a:t>
            </a:r>
            <a:r>
              <a:t>tested it and</a:t>
            </a:r>
            <a:r>
              <a:rPr>
                <a:solidFill>
                  <a:schemeClr val="accent4">
                    <a:hueOff val="475731"/>
                    <a:satOff val="-4338"/>
                    <a:lumOff val="10182"/>
                  </a:schemeClr>
                </a:solidFill>
              </a:rPr>
              <a:t> reported a 20% efficiency boost, equivalent to 213,000 saved hours.</a:t>
            </a:r>
            <a:r>
              <a:t> AIG sped up their underwriting time by 5x and improved data accuracy from 75% to 90%.  </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OpenAI launched an agent designed for investment banking. It’s specifically made to analyze financial documents and create pitch decks </a:t>
            </a:r>
            <a:r>
              <a:rPr>
                <a:solidFill>
                  <a:srgbClr val="FFFFFF"/>
                </a:solidFill>
              </a:rPr>
              <a:t>and can also help with valuations and due diligence. </a:t>
            </a:r>
            <a:r>
              <a:t>Beta testers reported up to 70% reductions in document prep time.</a:t>
            </a:r>
          </a:p>
          <a:p>
            <a:pPr lvl="1" marL="914400" indent="-317500" defTabSz="457200">
              <a:lnSpc>
                <a:spcPct val="100000"/>
              </a:lnSpc>
              <a:spcBef>
                <a:spcPts val="0"/>
              </a:spcBef>
              <a:buSzPct val="123000"/>
              <a:buFont typeface="Arial"/>
              <a:buChar char="◦"/>
              <a:defRPr sz="4500">
                <a:solidFill>
                  <a:schemeClr val="accent3">
                    <a:hueOff val="-385756"/>
                    <a:satOff val="-32155"/>
                    <a:lumOff val="17967"/>
                  </a:schemeClr>
                </a:solidFill>
                <a:latin typeface="Arial"/>
                <a:ea typeface="Arial"/>
                <a:cs typeface="Arial"/>
                <a:sym typeface="Arial"/>
              </a:defRPr>
            </a:pPr>
            <a:r>
              <a:t>Andrej Karpathy mused that if AI becomes the main consumer of data and research papers, the format and language might become compressed or shifted to accommodate the efficiency of an LLM as a reader. - WHAT DOES THIS MEAN FOR REAL ESTATE SEARCH IF THE USERS ARE AI BOTS AND NOT PEOPLE?</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pic>
        <p:nvPicPr>
          <p:cNvPr id="204" name="pasted-movie.png" descr="pasted-movie.png">
            <a:hlinkClick r:id="rId2" invalidUrl="" action="" tgtFrame="" tooltip="" history="1" highlightClick="0" endSnd="0"/>
          </p:cNvPr>
          <p:cNvPicPr>
            <a:picLocks noChangeAspect="1"/>
          </p:cNvPicPr>
          <p:nvPr/>
        </p:nvPicPr>
        <p:blipFill>
          <a:blip r:embed="rId3">
            <a:extLst/>
          </a:blip>
          <a:stretch>
            <a:fillRect/>
          </a:stretch>
        </p:blipFill>
        <p:spPr>
          <a:xfrm>
            <a:off x="3096280" y="32749"/>
            <a:ext cx="17377269" cy="13032953"/>
          </a:xfrm>
          <a:prstGeom prst="rect">
            <a:avLst/>
          </a:prstGeom>
          <a:ln w="12700">
            <a:miter lim="400000"/>
          </a:ln>
        </p:spPr>
      </p:pic>
      <p:sp>
        <p:nvSpPr>
          <p:cNvPr id="205" name="Product launches with Mark Zuckerberg"/>
          <p:cNvSpPr txBox="1"/>
          <p:nvPr/>
        </p:nvSpPr>
        <p:spPr>
          <a:xfrm>
            <a:off x="6605168" y="9617364"/>
            <a:ext cx="11173665" cy="808433"/>
          </a:xfrm>
          <a:prstGeom prst="rect">
            <a:avLst/>
          </a:prstGeom>
          <a:gradFill>
            <a:gsLst>
              <a:gs pos="0">
                <a:schemeClr val="accent1">
                  <a:lumOff val="13543"/>
                </a:schemeClr>
              </a:gs>
              <a:gs pos="100000">
                <a:schemeClr val="accent1">
                  <a:hueOff val="117695"/>
                  <a:lumOff val="-11358"/>
                </a:schemeClr>
              </a:gs>
            </a:gsLst>
            <a:lin ang="5400000"/>
          </a:gra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Product launches with Mark Zuckerberg </a:t>
            </a:r>
          </a:p>
        </p:txBody>
      </p:sp>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548" name="July 25, 2025…"/>
          <p:cNvSpPr txBox="1"/>
          <p:nvPr/>
        </p:nvSpPr>
        <p:spPr>
          <a:xfrm>
            <a:off x="1135471" y="1863548"/>
            <a:ext cx="22113058" cy="99889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July 25,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Multiple models threw their hat into the ring of the recent International Mathematics Olympiad, a world class high school math competition.</a:t>
            </a:r>
          </a:p>
          <a:p>
            <a:pPr lvl="2" marL="1371600" indent="-317500" defTabSz="457200">
              <a:lnSpc>
                <a:spcPct val="100000"/>
              </a:lnSpc>
              <a:spcBef>
                <a:spcPts val="0"/>
              </a:spcBef>
              <a:buSzPct val="123000"/>
              <a:buFont typeface="Arial"/>
              <a:buChar char="▪"/>
              <a:defRPr sz="4500">
                <a:latin typeface="Arial"/>
                <a:ea typeface="Arial"/>
                <a:cs typeface="Arial"/>
                <a:sym typeface="Arial"/>
              </a:defRPr>
            </a:pPr>
            <a:r>
              <a:t>Google Gemini and OpenAI both achieved gold medals in the math competition.</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August 8,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Google launched Gemini DeepThink which is a consumer version of the thinking engine used to win the International Math Olympiad recently.</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Singapore start-up Manus announced Wide Research which empowers multiple agents across multiple models (as a wrapper). It’s supposedly incredibly powerful for dauntingly scaled tasks like researching all Fortune 100 companies at the same time.</a:t>
            </a:r>
          </a:p>
          <a:p>
            <a:pPr lvl="1" marL="914400" indent="-317500" defTabSz="457200">
              <a:lnSpc>
                <a:spcPct val="100000"/>
              </a:lnSpc>
              <a:spcBef>
                <a:spcPts val="0"/>
              </a:spcBef>
              <a:buSzPct val="123000"/>
              <a:buFont typeface="Arial"/>
              <a:buChar char="◦"/>
              <a:defRPr sz="4500">
                <a:solidFill>
                  <a:schemeClr val="accent3">
                    <a:hueOff val="-385756"/>
                    <a:satOff val="-32155"/>
                    <a:lumOff val="17967"/>
                  </a:schemeClr>
                </a:solidFill>
                <a:latin typeface="Arial"/>
                <a:ea typeface="Arial"/>
                <a:cs typeface="Arial"/>
                <a:sym typeface="Arial"/>
              </a:defRPr>
            </a:pPr>
            <a:r>
              <a:t>Andreessen Horowitz is backing voice agent platform, EliseAI, which makes AI voice agents for property management, and healthcare, at a $2B valuation! </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ElevenLabs announced their redesigned interface for AI voice conversation agents.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Shopify continues to roll out conversational commerce agents.</a:t>
            </a:r>
          </a:p>
        </p:txBody>
      </p:sp>
    </p:spTree>
  </p:cSld>
  <p:clrMapOvr>
    <a:masterClrMapping/>
  </p:clrMapOvr>
  <p:transition xmlns:p14="http://schemas.microsoft.com/office/powerpoint/2010/main" spd="med" advClick="1"/>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550" name="Appendix 8: Future of the Internet"/>
          <p:cNvSpPr txBox="1"/>
          <p:nvPr>
            <p:ph type="body" idx="1"/>
          </p:nvPr>
        </p:nvSpPr>
        <p:spPr>
          <a:xfrm>
            <a:off x="1206500" y="1542626"/>
            <a:ext cx="21971000" cy="10630748"/>
          </a:xfrm>
          <a:prstGeom prst="rect">
            <a:avLst/>
          </a:prstGeom>
        </p:spPr>
        <p:txBody>
          <a:bodyPr/>
          <a:lstStyle/>
          <a:p>
            <a:pPr/>
            <a:r>
              <a:t>Appendix 8: Future of the Internet</a:t>
            </a:r>
          </a:p>
        </p:txBody>
      </p:sp>
    </p:spTree>
  </p:cSld>
  <p:clrMapOvr>
    <a:masterClrMapping/>
  </p:clrMapOvr>
  <p:transition xmlns:p14="http://schemas.microsoft.com/office/powerpoint/2010/main" spd="med" advClick="1"/>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552" name="“The ‘content’ of any medium is always another medium. The content of writing is speech, just as the written word is the content of print, and print is the content of the telegraph.”  – Marshall McLuhan 1964"/>
          <p:cNvSpPr txBox="1"/>
          <p:nvPr>
            <p:ph type="body" idx="1"/>
          </p:nvPr>
        </p:nvSpPr>
        <p:spPr>
          <a:xfrm>
            <a:off x="1206500" y="3470335"/>
            <a:ext cx="21971000" cy="6775330"/>
          </a:xfrm>
          <a:prstGeom prst="rect">
            <a:avLst/>
          </a:prstGeom>
        </p:spPr>
        <p:txBody>
          <a:bodyPr/>
          <a:lstStyle>
            <a:lvl1pPr defTabSz="1779987">
              <a:defRPr spc="-169" sz="8468"/>
            </a:lvl1pPr>
          </a:lstStyle>
          <a:p>
            <a:pPr/>
            <a:r>
              <a:t>“The ‘content’ of any medium is always another medium. The content of writing is speech, just as the written word is the content of print, and print is the content of the telegraph.”  – Marshall McLuhan 1964</a:t>
            </a:r>
          </a:p>
        </p:txBody>
      </p:sp>
    </p:spTree>
  </p:cSld>
  <p:clrMapOvr>
    <a:masterClrMapping/>
  </p:clrMapOvr>
  <p:transition xmlns:p14="http://schemas.microsoft.com/office/powerpoint/2010/main" spd="med" advClick="1"/>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554" name="Each new medium both contains and can emulate the mediums it replaces. The internet contains and emulates film, radio, television, publishing, and retail.…"/>
          <p:cNvSpPr txBox="1"/>
          <p:nvPr>
            <p:ph type="body" sz="half" idx="1"/>
          </p:nvPr>
        </p:nvSpPr>
        <p:spPr>
          <a:xfrm>
            <a:off x="1206500" y="1644451"/>
            <a:ext cx="12748880" cy="10427098"/>
          </a:xfrm>
          <a:prstGeom prst="rect">
            <a:avLst/>
          </a:prstGeom>
        </p:spPr>
        <p:txBody>
          <a:bodyPr/>
          <a:lstStyle/>
          <a:p>
            <a:pPr defTabSz="1682453">
              <a:defRPr spc="-160" sz="8004"/>
            </a:pPr>
            <a:r>
              <a:t>Each new medium both contains and can emulate the mediums it replaces. The internet contains and emulates film, radio, television, publishing, and retail. </a:t>
            </a:r>
          </a:p>
          <a:p>
            <a:pPr defTabSz="1682453">
              <a:defRPr spc="-160" sz="8004"/>
            </a:pPr>
          </a:p>
          <a:p>
            <a:pPr defTabSz="1682453">
              <a:defRPr b="1" spc="-160" sz="8004">
                <a:solidFill>
                  <a:schemeClr val="accent2">
                    <a:hueOff val="-206910"/>
                    <a:satOff val="-12829"/>
                    <a:lumOff val="16238"/>
                  </a:schemeClr>
                </a:solidFill>
                <a:latin typeface="+mn-lt"/>
                <a:ea typeface="+mn-ea"/>
                <a:cs typeface="+mn-cs"/>
                <a:sym typeface="Helvetica Neue"/>
              </a:defRPr>
            </a:pPr>
            <a:r>
              <a:t>The content of AI will include… the Internet.</a:t>
            </a:r>
          </a:p>
        </p:txBody>
      </p:sp>
      <p:pic>
        <p:nvPicPr>
          <p:cNvPr id="555" name="pasted-movie.png" descr="pasted-movie.png"/>
          <p:cNvPicPr>
            <a:picLocks noChangeAspect="1"/>
          </p:cNvPicPr>
          <p:nvPr/>
        </p:nvPicPr>
        <p:blipFill>
          <a:blip r:embed="rId2">
            <a:extLst/>
          </a:blip>
          <a:stretch>
            <a:fillRect/>
          </a:stretch>
        </p:blipFill>
        <p:spPr>
          <a:xfrm>
            <a:off x="14772141" y="1835150"/>
            <a:ext cx="8128001" cy="10045700"/>
          </a:xfrm>
          <a:prstGeom prst="rect">
            <a:avLst/>
          </a:prstGeom>
          <a:ln w="12700">
            <a:miter lim="400000"/>
          </a:ln>
        </p:spPr>
      </p:pic>
    </p:spTree>
  </p:cSld>
  <p:clrMapOvr>
    <a:masterClrMapping/>
  </p:clrMapOvr>
  <p:transition xmlns:p14="http://schemas.microsoft.com/office/powerpoint/2010/main" spd="med" advClick="1"/>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557" name="Browsers, SEO and Publishing"/>
          <p:cNvSpPr txBox="1"/>
          <p:nvPr>
            <p:ph type="body" sz="half" idx="1"/>
          </p:nvPr>
        </p:nvSpPr>
        <p:spPr>
          <a:xfrm>
            <a:off x="1206500" y="-647106"/>
            <a:ext cx="21971000" cy="3421333"/>
          </a:xfrm>
          <a:prstGeom prst="rect">
            <a:avLst/>
          </a:prstGeom>
        </p:spPr>
        <p:txBody>
          <a:bodyPr/>
          <a:lstStyle/>
          <a:p>
            <a:pPr/>
            <a:r>
              <a:t>Browsers, SEO and Publishing </a:t>
            </a:r>
          </a:p>
        </p:txBody>
      </p:sp>
      <p:sp>
        <p:nvSpPr>
          <p:cNvPr id="558" name="February 28, 2025…"/>
          <p:cNvSpPr txBox="1"/>
          <p:nvPr/>
        </p:nvSpPr>
        <p:spPr>
          <a:xfrm>
            <a:off x="1135471" y="3379916"/>
            <a:ext cx="22113058" cy="86681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February 28,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New Alexa powered by Claude</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Perplexity planning AI browser (Comet)</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March 7,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Apple may be preparing Gemini integration in Apple Intelligence</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Perplexity Launches Enterprise File Integration</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March 21,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Payment processing provider Stripe has created a template to allow companies to share transaction documentation with AI agents.  Never leave the chat!</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April 18,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It’s rumored that OpenAI is creating a social media platform</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 company called Firecrawl has released a web scraper that can navigate complex websites and fill out forms.</a:t>
            </a:r>
          </a:p>
        </p:txBody>
      </p:sp>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560" name="April 25, 2025…"/>
          <p:cNvSpPr txBox="1"/>
          <p:nvPr/>
        </p:nvSpPr>
        <p:spPr>
          <a:xfrm>
            <a:off x="1135471" y="542748"/>
            <a:ext cx="22113058" cy="126305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April 25,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Google announced that its</a:t>
            </a:r>
            <a:r>
              <a:t> </a:t>
            </a:r>
            <a:r>
              <a:rPr>
                <a:solidFill>
                  <a:schemeClr val="accent4">
                    <a:hueOff val="475731"/>
                    <a:satOff val="-4338"/>
                    <a:lumOff val="10182"/>
                  </a:schemeClr>
                </a:solidFill>
              </a:rPr>
              <a:t>AI-enhanced search now reaches 1.5 billion users per month.</a:t>
            </a:r>
            <a:endParaRPr>
              <a:solidFill>
                <a:schemeClr val="accent4">
                  <a:hueOff val="475731"/>
                  <a:satOff val="-4338"/>
                  <a:lumOff val="10182"/>
                </a:schemeClr>
              </a:solidFill>
            </a:endParaRP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 study showed that these </a:t>
            </a:r>
            <a:r>
              <a:rPr>
                <a:solidFill>
                  <a:schemeClr val="accent4">
                    <a:hueOff val="475731"/>
                    <a:satOff val="-4338"/>
                    <a:lumOff val="10182"/>
                  </a:schemeClr>
                </a:solidFill>
              </a:rPr>
              <a:t>AI overviews reduce click-through rates by 34%.</a:t>
            </a:r>
            <a:endParaRPr>
              <a:solidFill>
                <a:schemeClr val="accent4">
                  <a:hueOff val="475731"/>
                  <a:satOff val="-4338"/>
                  <a:lumOff val="10182"/>
                </a:schemeClr>
              </a:solidFill>
            </a:endParaRP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Andrej Karpathy, one of the most generous, smartest, kindest, and broad-visioned voices in AI (and I don’t say that lightly), co-founder of OpenAI and former head of AI at Tesla, has said that </a:t>
            </a:r>
            <a:r>
              <a:rPr>
                <a:solidFill>
                  <a:schemeClr val="accent3">
                    <a:hueOff val="-385756"/>
                    <a:satOff val="-32155"/>
                    <a:lumOff val="17967"/>
                  </a:schemeClr>
                </a:solidFill>
              </a:rPr>
              <a:t>our primary audience as product developers, publishers, and e-commerce website developers is no longer human. Instead, our primary audience is going to be web crawlers and agents that are looking on behalf of people who have asked them questions.  WHAT IS A LISTING THEN?</a:t>
            </a:r>
            <a:endParaRPr>
              <a:solidFill>
                <a:schemeClr val="accent3">
                  <a:hueOff val="-385756"/>
                  <a:satOff val="-32155"/>
                  <a:lumOff val="17967"/>
                </a:schemeClr>
              </a:solidFill>
            </a:endParaRP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OpenAI has expressed interest in purchasing the Google Chrome browser, if given the chance.</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The Washington Post has partnered with OpenAI to include news within ChatGPT chats.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Adobe has now incorporated Google and OpenAI’s models into its Firefly product.</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May 02,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OpenAI rolled out enhanced ChatGPT shopping.</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Mastercard and Visa also separately introduced AI agent integration into their payment systems to automate AI purchasing.</a:t>
            </a:r>
          </a:p>
        </p:txBody>
      </p:sp>
    </p:spTree>
  </p:cSld>
  <p:clrMapOvr>
    <a:masterClrMapping/>
  </p:clrMapOvr>
  <p:transition xmlns:p14="http://schemas.microsoft.com/office/powerpoint/2010/main" spd="med" advClick="1"/>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562" name="May 9, 2025…"/>
          <p:cNvSpPr txBox="1"/>
          <p:nvPr/>
        </p:nvSpPr>
        <p:spPr>
          <a:xfrm>
            <a:off x="1135471" y="3514548"/>
            <a:ext cx="22113058" cy="66869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May 9,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Both </a:t>
            </a:r>
            <a:r>
              <a:rPr>
                <a:solidFill>
                  <a:schemeClr val="accent4">
                    <a:hueOff val="475731"/>
                    <a:satOff val="-4338"/>
                    <a:lumOff val="10182"/>
                  </a:schemeClr>
                </a:solidFill>
              </a:rPr>
              <a:t>OpenAI and Google have integrated shopping capabilities into their AI features. </a:t>
            </a:r>
            <a:r>
              <a:t>Big change is coming for retailers (and affiliate models) this year.</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Anthropic has integrated web searching into both its chat model and the API.</a:t>
            </a:r>
            <a:r>
              <a:t> </a:t>
            </a:r>
            <a:r>
              <a:rPr>
                <a:solidFill>
                  <a:schemeClr val="accent4">
                    <a:hueOff val="475731"/>
                    <a:satOff val="-4338"/>
                    <a:lumOff val="10182"/>
                  </a:schemeClr>
                </a:solidFill>
              </a:rPr>
              <a:t>This is yet another shift in the publishing landscape and the internet itself, as models search the Internet and retrieve information without leaving the chat.</a:t>
            </a:r>
            <a:endParaRPr>
              <a:solidFill>
                <a:schemeClr val="accent4">
                  <a:hueOff val="475731"/>
                  <a:satOff val="-4338"/>
                  <a:lumOff val="10182"/>
                </a:schemeClr>
              </a:solidFill>
            </a:endParaRP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Apple plans to add artificial intelligence search options to its web browser, Safari.</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LinkedIn added AI powered job searching which supposedly allows users to search for jobs using plain language descriptions. Zillow did this over a year ago with plain language home searches.</a:t>
            </a:r>
          </a:p>
        </p:txBody>
      </p:sp>
    </p:spTree>
  </p:cSld>
  <p:clrMapOvr>
    <a:masterClrMapping/>
  </p:clrMapOvr>
  <p:transition xmlns:p14="http://schemas.microsoft.com/office/powerpoint/2010/main" spd="med" advClick="1"/>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564" name="May 23, 2025…"/>
          <p:cNvSpPr txBox="1"/>
          <p:nvPr/>
        </p:nvSpPr>
        <p:spPr>
          <a:xfrm>
            <a:off x="1135471" y="1203148"/>
            <a:ext cx="22113058" cy="113097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May 23,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If agents weren’t enough, interfaces are officially beginning to be disrupted.</a:t>
            </a:r>
            <a:r>
              <a:rPr>
                <a:solidFill>
                  <a:schemeClr val="accent4">
                    <a:hueOff val="475731"/>
                    <a:satOff val="-4338"/>
                    <a:lumOff val="10182"/>
                  </a:schemeClr>
                </a:solidFill>
              </a:rPr>
              <a:t> OpenAI acquired Apple designer Jony Ive’s company for $6.5 billion. </a:t>
            </a:r>
            <a:r>
              <a:rPr>
                <a:solidFill>
                  <a:schemeClr val="accent3">
                    <a:hueOff val="-385756"/>
                    <a:satOff val="-32155"/>
                    <a:lumOff val="17967"/>
                  </a:schemeClr>
                </a:solidFill>
              </a:rPr>
              <a:t>The rumor is they are going to build a device that has no graphical user interface. </a:t>
            </a:r>
            <a:endParaRPr>
              <a:solidFill>
                <a:schemeClr val="accent3">
                  <a:hueOff val="-385756"/>
                  <a:satOff val="-32155"/>
                  <a:lumOff val="17967"/>
                </a:schemeClr>
              </a:solidFill>
            </a:endParaRP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Google has launched an Internet agent that can manage up to 10 web-based tasks at the same time, including things like booking flights or making restaurant reservations. </a:t>
            </a:r>
            <a:r>
              <a:t>Even with a web interface like a browser, if the system takes a search query and goes out throughout the entire Internet to accommodate requests, that implies it might as well be a non-graphical interface. You just ask Google what you want and Chrome goes and does it.</a:t>
            </a:r>
          </a:p>
          <a:p>
            <a:pPr lvl="1" marL="914400" indent="-317500" defTabSz="457200">
              <a:lnSpc>
                <a:spcPct val="100000"/>
              </a:lnSpc>
              <a:spcBef>
                <a:spcPts val="0"/>
              </a:spcBef>
              <a:buSzPct val="123000"/>
              <a:buFont typeface="Arial"/>
              <a:buChar char="◦"/>
              <a:defRPr sz="4500">
                <a:solidFill>
                  <a:schemeClr val="accent3">
                    <a:hueOff val="-385756"/>
                    <a:satOff val="-32155"/>
                    <a:lumOff val="17967"/>
                  </a:schemeClr>
                </a:solidFill>
                <a:latin typeface="Arial"/>
                <a:ea typeface="Arial"/>
                <a:cs typeface="Arial"/>
                <a:sym typeface="Arial"/>
              </a:defRPr>
            </a:pPr>
            <a:r>
              <a:t>Google’s Internet agent can save tasks to repeat on a regular basis. For example, if you want to check real estate listings, instead of opening the apps, Google will check them every day for you and even schedule viewings of properties.</a:t>
            </a:r>
          </a:p>
          <a:p>
            <a:pPr lvl="2" marL="1371600" indent="-317500" defTabSz="457200">
              <a:lnSpc>
                <a:spcPct val="100000"/>
              </a:lnSpc>
              <a:spcBef>
                <a:spcPts val="0"/>
              </a:spcBef>
              <a:buSzPct val="123000"/>
              <a:buFont typeface="Arial"/>
              <a:buChar char="◦"/>
              <a:defRPr sz="4500">
                <a:solidFill>
                  <a:schemeClr val="accent3">
                    <a:hueOff val="-385756"/>
                    <a:satOff val="-32155"/>
                    <a:lumOff val="17967"/>
                  </a:schemeClr>
                </a:solidFill>
                <a:latin typeface="Arial"/>
                <a:ea typeface="Arial"/>
                <a:cs typeface="Arial"/>
                <a:sym typeface="Arial"/>
              </a:defRPr>
            </a:pPr>
            <a:r>
              <a:rPr u="sng">
                <a:hlinkClick r:id="rId2" invalidUrl="" action="" tgtFrame="" tooltip="" history="1" highlightClick="0" endSnd="0"/>
              </a:rPr>
              <a:t>https://x.com/Google/status/1924877428997939563</a:t>
            </a:r>
            <a:r>
              <a:t> &lt;- In MAY.</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AI search tool Perplexity reports that people are booking hotels directly through its AI search platform more and more every day. Hotel advertising is Google’s second-largest category.</a:t>
            </a:r>
          </a:p>
        </p:txBody>
      </p:sp>
    </p:spTree>
  </p:cSld>
  <p:clrMapOvr>
    <a:masterClrMapping/>
  </p:clrMapOvr>
  <p:transition xmlns:p14="http://schemas.microsoft.com/office/powerpoint/2010/main" spd="med" advClick="1"/>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566" name="May 30, 2025…"/>
          <p:cNvSpPr txBox="1"/>
          <p:nvPr/>
        </p:nvSpPr>
        <p:spPr>
          <a:xfrm>
            <a:off x="1135471" y="2193748"/>
            <a:ext cx="22113058" cy="93285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May 30,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 startup called the Browser Company announced that they were building a web browser that was chat interface-based as opposed to page-based. The press release bluntly said that web browsers will die.</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The CEO of Perplexity predicts that AI agents will decimate Google search volume and shift traditional cost per click budgets to AI integration.</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Perplexity released a new feature called Labs, which is a powerful search mode that handles complex projects like building dashboards or mini applications. Labs supports interactive tool use beyond basic web searching. For example, creating financial reports from more than one source, aggregating findings, and creating charts and visualizations.</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Microsoft announced a commitment to “The Agentic Web,” where AI programs team up and collaborate to go out on the Internet on our behalf so we no longer have to browse. - - - THIS IS HAPPENING.</a:t>
            </a:r>
          </a:p>
        </p:txBody>
      </p:sp>
    </p:spTree>
  </p:cSld>
  <p:clrMapOvr>
    <a:masterClrMapping/>
  </p:clrMapOvr>
  <p:transition xmlns:p14="http://schemas.microsoft.com/office/powerpoint/2010/main" spd="med" advClick="1"/>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568" name="June 06, 2025…"/>
          <p:cNvSpPr txBox="1"/>
          <p:nvPr/>
        </p:nvSpPr>
        <p:spPr>
          <a:xfrm>
            <a:off x="1135471" y="542748"/>
            <a:ext cx="22113058" cy="126305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June 06, 2025 </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Meta plans to fully automate their advertising tools by 2026 using artificial intelligence. Completely cutting out the creative process and middle persons.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Opera released a browser called Neon that uses AI agents to automatically complete tasks like filling out forms or booking trips while users browse the web. </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H Company introduced web automation agents that are able to read, click, and type on websites with 92% accuracy.</a:t>
            </a:r>
            <a:endParaRPr>
              <a:solidFill>
                <a:schemeClr val="accent4">
                  <a:hueOff val="475731"/>
                  <a:satOff val="-4338"/>
                  <a:lumOff val="10182"/>
                </a:schemeClr>
              </a:solidFill>
            </a:endParaRP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Firecrawl launched a hosted service that connects web scraping abilities directly to the large frontier models. (Savvy people will create tools to compete with you)</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June 14,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Google started to roll out data visualization features in their AI search results that automatically create interactive graphs for stock and mutual fund queries. These visualizations are built on the fly </a:t>
            </a:r>
            <a:r>
              <a:rPr>
                <a:solidFill>
                  <a:srgbClr val="FFFFFF"/>
                </a:solidFill>
              </a:rPr>
              <a:t>using Gemini’s reasoning capabilities to build whatever charts or graphs “Google thinks” best fits the data question.</a:t>
            </a:r>
            <a:r>
              <a:t> </a:t>
            </a:r>
            <a:r>
              <a:rPr>
                <a:solidFill>
                  <a:srgbClr val="FFFFFF"/>
                </a:solidFill>
              </a:rPr>
              <a:t>This is bigger than it might initially seem as</a:t>
            </a:r>
            <a:r>
              <a:t> </a:t>
            </a:r>
            <a:r>
              <a:rPr>
                <a:solidFill>
                  <a:schemeClr val="accent3">
                    <a:hueOff val="-385756"/>
                    <a:satOff val="-32155"/>
                    <a:lumOff val="17967"/>
                  </a:schemeClr>
                </a:solidFill>
              </a:rPr>
              <a:t>user interfaces will suddenly just appear in front of us rather than being built in advance.</a:t>
            </a:r>
            <a:endParaRPr>
              <a:solidFill>
                <a:schemeClr val="accent3">
                  <a:hueOff val="-385756"/>
                  <a:satOff val="-32155"/>
                  <a:lumOff val="17967"/>
                </a:schemeClr>
              </a:solidFill>
            </a:endParaRP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Perplexity has launched an AI browser called Comet</a:t>
            </a:r>
            <a:r>
              <a:t> that appears to be gaining loyalty among power users. </a:t>
            </a:r>
            <a:r>
              <a:rPr>
                <a:solidFill>
                  <a:schemeClr val="accent4">
                    <a:hueOff val="475731"/>
                    <a:satOff val="-4338"/>
                    <a:lumOff val="10182"/>
                  </a:schemeClr>
                </a:solidFill>
              </a:rPr>
              <a:t>It integrates with browser history and can read emails and attempts to think ahead of people’s intentions… you just confirm as you go.</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pic>
        <p:nvPicPr>
          <p:cNvPr id="207" name="pasted-movie.png" descr="pasted-movie.png"/>
          <p:cNvPicPr>
            <a:picLocks noChangeAspect="1"/>
          </p:cNvPicPr>
          <p:nvPr/>
        </p:nvPicPr>
        <p:blipFill>
          <a:blip r:embed="rId2">
            <a:extLst/>
          </a:blip>
          <a:stretch>
            <a:fillRect/>
          </a:stretch>
        </p:blipFill>
        <p:spPr>
          <a:xfrm>
            <a:off x="3250493" y="148409"/>
            <a:ext cx="18061755" cy="13546317"/>
          </a:xfrm>
          <a:prstGeom prst="rect">
            <a:avLst/>
          </a:prstGeom>
          <a:ln w="12700">
            <a:miter lim="400000"/>
          </a:ln>
        </p:spPr>
      </p:pic>
      <p:sp>
        <p:nvSpPr>
          <p:cNvPr id="208" name="Keynote speaker at Adobe’s worldwide sales conference"/>
          <p:cNvSpPr txBox="1"/>
          <p:nvPr/>
        </p:nvSpPr>
        <p:spPr>
          <a:xfrm>
            <a:off x="4429811" y="9949571"/>
            <a:ext cx="15524379" cy="808433"/>
          </a:xfrm>
          <a:prstGeom prst="rect">
            <a:avLst/>
          </a:prstGeom>
          <a:gradFill>
            <a:gsLst>
              <a:gs pos="0">
                <a:schemeClr val="accent1">
                  <a:lumOff val="13543"/>
                </a:schemeClr>
              </a:gs>
              <a:gs pos="100000">
                <a:schemeClr val="accent1">
                  <a:hueOff val="117695"/>
                  <a:lumOff val="-11358"/>
                </a:schemeClr>
              </a:gs>
            </a:gsLst>
            <a:lin ang="5400000"/>
          </a:gra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Keynote speaker at Adobe’s worldwide sales conference</a:t>
            </a:r>
          </a:p>
        </p:txBody>
      </p:sp>
    </p:spTree>
  </p:cSld>
  <p:clrMapOvr>
    <a:masterClrMapping/>
  </p:clrMapOvr>
  <p:transition xmlns:p14="http://schemas.microsoft.com/office/powerpoint/2010/main" spd="med" advClick="1"/>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570" name="July 18, 2025…"/>
          <p:cNvSpPr txBox="1"/>
          <p:nvPr/>
        </p:nvSpPr>
        <p:spPr>
          <a:xfrm>
            <a:off x="1135471" y="3184348"/>
            <a:ext cx="22113058" cy="7347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July 18,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OpenAI launched “Agent” which combines web browsing, deep research, coding, and file manipulation. </a:t>
            </a:r>
            <a:r>
              <a:t>I’ve been using it for two weeks (I’m behind on my newsletter, so this is being written post-launch). It’s wild to watch Agent open a small window inside the chat, where it opens websites and navigates my emails, logs into LinkedIn, and creates spreadsheets and Google docs.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Google is adding AI features into search and Chrome. There’s now an option to have AI call a business on your behalf </a:t>
            </a:r>
            <a:r>
              <a:t>(we predicted via Simple.ai this spring). That was faster than I expected.</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August 2,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Google’s AI overviews reached 2 billion monthly users (up from 1.5 in April)</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pic>
        <p:nvPicPr>
          <p:cNvPr id="210" name="pasted-movie.png" descr="pasted-movie.png"/>
          <p:cNvPicPr>
            <a:picLocks noChangeAspect="1"/>
          </p:cNvPicPr>
          <p:nvPr/>
        </p:nvPicPr>
        <p:blipFill>
          <a:blip r:embed="rId2">
            <a:extLst/>
          </a:blip>
          <a:stretch>
            <a:fillRect/>
          </a:stretch>
        </p:blipFill>
        <p:spPr>
          <a:xfrm>
            <a:off x="7170996" y="230962"/>
            <a:ext cx="11284373" cy="13254076"/>
          </a:xfrm>
          <a:prstGeom prst="rect">
            <a:avLst/>
          </a:prstGeom>
          <a:ln w="12700">
            <a:miter lim="400000"/>
          </a:ln>
        </p:spPr>
      </p:pic>
      <p:sp>
        <p:nvSpPr>
          <p:cNvPr id="211" name="Presented with Sam Altman (long before OpenAI)"/>
          <p:cNvSpPr txBox="1"/>
          <p:nvPr/>
        </p:nvSpPr>
        <p:spPr>
          <a:xfrm>
            <a:off x="6088532" y="10835457"/>
            <a:ext cx="13449301" cy="808432"/>
          </a:xfrm>
          <a:prstGeom prst="rect">
            <a:avLst/>
          </a:prstGeom>
          <a:gradFill>
            <a:gsLst>
              <a:gs pos="0">
                <a:schemeClr val="accent1">
                  <a:lumOff val="13543"/>
                </a:schemeClr>
              </a:gs>
              <a:gs pos="100000">
                <a:schemeClr val="accent1">
                  <a:hueOff val="117695"/>
                  <a:lumOff val="-11358"/>
                </a:schemeClr>
              </a:gs>
            </a:gsLst>
            <a:lin ang="5400000"/>
          </a:gra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Presented with Sam Altman (long before OpenAI)</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213" name="In October 2023, I launched a weekly AI news blog, organizing links by hand."/>
          <p:cNvSpPr txBox="1"/>
          <p:nvPr>
            <p:ph type="body" idx="1"/>
          </p:nvPr>
        </p:nvSpPr>
        <p:spPr>
          <a:xfrm>
            <a:off x="1206500" y="1852643"/>
            <a:ext cx="21971000" cy="10010714"/>
          </a:xfrm>
          <a:prstGeom prst="rect">
            <a:avLst/>
          </a:prstGeom>
        </p:spPr>
        <p:txBody>
          <a:bodyPr/>
          <a:lstStyle/>
          <a:p>
            <a:pPr/>
            <a:r>
              <a:t>In October 2023, I launched a weekly AI news blog, organizing links by hand.</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215" name="I made a decision to be the most informed person in the room when it came to AI.…"/>
          <p:cNvSpPr txBox="1"/>
          <p:nvPr>
            <p:ph type="body" sz="half" idx="1"/>
          </p:nvPr>
        </p:nvSpPr>
        <p:spPr>
          <a:xfrm>
            <a:off x="1791123" y="3852763"/>
            <a:ext cx="20801754" cy="6010474"/>
          </a:xfrm>
          <a:prstGeom prst="rect">
            <a:avLst/>
          </a:prstGeom>
        </p:spPr>
        <p:txBody>
          <a:bodyPr/>
          <a:lstStyle/>
          <a:p>
            <a:pPr defTabSz="1877520">
              <a:defRPr spc="-178" sz="8932"/>
            </a:pPr>
            <a:r>
              <a:t>I made a decision to be the most informed person in the room when it came to AI.</a:t>
            </a:r>
          </a:p>
          <a:p>
            <a:pPr defTabSz="1877520">
              <a:defRPr spc="-178" sz="8932"/>
            </a:pPr>
          </a:p>
          <a:p>
            <a:pPr defTabSz="1877520">
              <a:defRPr spc="-178" sz="8932"/>
            </a:pPr>
            <a:r>
              <a:t>Even if it meant “getting weird”</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pic>
        <p:nvPicPr>
          <p:cNvPr id="217" name="pasted-movie.png" descr="pasted-movie.png">
            <a:hlinkClick r:id="rId2" invalidUrl="" action="" tgtFrame="" tooltip="" history="1" highlightClick="0" endSnd="0"/>
          </p:cNvPr>
          <p:cNvPicPr>
            <a:picLocks noChangeAspect="1"/>
          </p:cNvPicPr>
          <p:nvPr/>
        </p:nvPicPr>
        <p:blipFill>
          <a:blip r:embed="rId3">
            <a:extLst/>
          </a:blip>
          <a:stretch>
            <a:fillRect/>
          </a:stretch>
        </p:blipFill>
        <p:spPr>
          <a:xfrm>
            <a:off x="1122150" y="2143165"/>
            <a:ext cx="11641523" cy="7569310"/>
          </a:xfrm>
          <a:prstGeom prst="rect">
            <a:avLst/>
          </a:prstGeom>
          <a:ln w="12700">
            <a:miter lim="400000"/>
          </a:ln>
        </p:spPr>
      </p:pic>
      <p:sp>
        <p:nvSpPr>
          <p:cNvPr id="218" name="Fall 2023…"/>
          <p:cNvSpPr txBox="1"/>
          <p:nvPr/>
        </p:nvSpPr>
        <p:spPr>
          <a:xfrm>
            <a:off x="13635835" y="2700958"/>
            <a:ext cx="9981691" cy="64537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a:pPr>
            <a:r>
              <a:t>Fall 2023</a:t>
            </a:r>
          </a:p>
          <a:p>
            <a:pPr/>
            <a:r>
              <a:t>Guest author in </a:t>
            </a:r>
            <a:r>
              <a:rPr i="1"/>
              <a:t>Delaware Lawyer</a:t>
            </a:r>
            <a:endParaRPr i="1"/>
          </a:p>
          <a:p>
            <a:pPr/>
            <a:r>
              <a:t>“The AI Future: Exploring the Adjacent Possible with Emerging AI Solutions”</a:t>
            </a:r>
          </a:p>
          <a:p>
            <a:pPr/>
            <a:r>
              <a:t>Still recommend it as an introduction.</a:t>
            </a:r>
          </a:p>
        </p:txBody>
      </p:sp>
      <p:sp>
        <p:nvSpPr>
          <p:cNvPr id="219" name="https://ethanbholland.com/2024/01/15/the-ai-future-exploring-the-adjacent-possible-with-emerging-ai-solutions/"/>
          <p:cNvSpPr txBox="1"/>
          <p:nvPr/>
        </p:nvSpPr>
        <p:spPr>
          <a:xfrm>
            <a:off x="3192321" y="10818908"/>
            <a:ext cx="17999358" cy="14616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u="sng">
                <a:hlinkClick r:id="rId2" invalidUrl="" action="" tgtFrame="" tooltip="" history="1" highlightClick="0" endSnd="0"/>
              </a:defRPr>
            </a:lvl1pPr>
          </a:lstStyle>
          <a:p>
            <a:pPr>
              <a:defRPr u="none"/>
            </a:pPr>
            <a:r>
              <a:rPr u="sng">
                <a:hlinkClick r:id="rId2" invalidUrl="" action="" tgtFrame="" tooltip="" history="1" highlightClick="0" endSnd="0"/>
              </a:rPr>
              <a:t>https://ethanbholland.com/2024/01/15/the-ai-future-exploring-the-adjacent-possible-with-emerging-ai-solutions/</a:t>
            </a:r>
          </a:p>
        </p:txBody>
      </p:sp>
      <p:sp>
        <p:nvSpPr>
          <p:cNvPr id="220" name="Line"/>
          <p:cNvSpPr/>
          <p:nvPr/>
        </p:nvSpPr>
        <p:spPr>
          <a:xfrm flipH="1">
            <a:off x="16699974" y="8822604"/>
            <a:ext cx="1077677" cy="1705381"/>
          </a:xfrm>
          <a:prstGeom prst="line">
            <a:avLst/>
          </a:prstGeom>
          <a:ln w="152400">
            <a:solidFill>
              <a:srgbClr val="FFFFFF"/>
            </a:solidFill>
            <a:miter lim="400000"/>
            <a:tailEnd type="triangle"/>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175" name="This deck is a take home resource with everything you need to know.…"/>
          <p:cNvSpPr txBox="1"/>
          <p:nvPr>
            <p:ph type="body" idx="1"/>
          </p:nvPr>
        </p:nvSpPr>
        <p:spPr>
          <a:xfrm>
            <a:off x="1281300" y="3088880"/>
            <a:ext cx="21821400" cy="7538240"/>
          </a:xfrm>
          <a:prstGeom prst="rect">
            <a:avLst/>
          </a:prstGeom>
        </p:spPr>
        <p:txBody>
          <a:bodyPr/>
          <a:lstStyle/>
          <a:p>
            <a:pPr defTabSz="2340805">
              <a:defRPr spc="-190" sz="9504"/>
            </a:pPr>
            <a:r>
              <a:t>This deck is a take home resource with everything you need to know.  </a:t>
            </a:r>
          </a:p>
          <a:p>
            <a:pPr defTabSz="2340805">
              <a:defRPr spc="-190" sz="9504"/>
            </a:pPr>
          </a:p>
          <a:p>
            <a:pPr defTabSz="2340805">
              <a:defRPr spc="-190" sz="9504"/>
            </a:pPr>
            <a:r>
              <a:t>It’s a labor of love from me to the Inns, and I’m happy to chat with you any time.</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222" name="Every week I manually review, organize and publish 500-700 AI headlines into 46 categories."/>
          <p:cNvSpPr txBox="1"/>
          <p:nvPr>
            <p:ph type="body" sz="half" idx="1"/>
          </p:nvPr>
        </p:nvSpPr>
        <p:spPr>
          <a:prstGeom prst="rect">
            <a:avLst/>
          </a:prstGeom>
        </p:spPr>
        <p:txBody>
          <a:bodyPr/>
          <a:lstStyle>
            <a:lvl1pPr defTabSz="1950671">
              <a:defRPr spc="-185" sz="9280"/>
            </a:lvl1pPr>
          </a:lstStyle>
          <a:p>
            <a:pPr/>
            <a:r>
              <a:t>Every week I manually review, organize and publish 500-700 AI headlines into 46 categories.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224" name="98 weeks later = 36,100 links."/>
          <p:cNvSpPr txBox="1"/>
          <p:nvPr>
            <p:ph type="body" sz="half" idx="1"/>
          </p:nvPr>
        </p:nvSpPr>
        <p:spPr>
          <a:xfrm>
            <a:off x="1206500" y="-593795"/>
            <a:ext cx="21971000" cy="3874314"/>
          </a:xfrm>
          <a:prstGeom prst="rect">
            <a:avLst/>
          </a:prstGeom>
        </p:spPr>
        <p:txBody>
          <a:bodyPr/>
          <a:lstStyle/>
          <a:p>
            <a:pPr/>
            <a:r>
              <a:t>98 weeks later = 36,100 links.</a:t>
            </a:r>
          </a:p>
        </p:txBody>
      </p:sp>
      <p:pic>
        <p:nvPicPr>
          <p:cNvPr id="225" name="pasted-movie.png" descr="pasted-movie.png"/>
          <p:cNvPicPr>
            <a:picLocks noChangeAspect="1"/>
          </p:cNvPicPr>
          <p:nvPr/>
        </p:nvPicPr>
        <p:blipFill>
          <a:blip r:embed="rId2">
            <a:extLst/>
          </a:blip>
          <a:srcRect l="0" t="1375" r="0" b="41688"/>
          <a:stretch>
            <a:fillRect/>
          </a:stretch>
        </p:blipFill>
        <p:spPr>
          <a:xfrm>
            <a:off x="7125890" y="2532733"/>
            <a:ext cx="10132214" cy="1081681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227" name="Reading 36,000 links has given me a “Spidey Sense” of where things are going."/>
          <p:cNvSpPr txBox="1"/>
          <p:nvPr>
            <p:ph type="body" sz="half" idx="1"/>
          </p:nvPr>
        </p:nvSpPr>
        <p:spPr>
          <a:xfrm>
            <a:off x="545082" y="2126409"/>
            <a:ext cx="8502341" cy="9463182"/>
          </a:xfrm>
          <a:prstGeom prst="rect">
            <a:avLst/>
          </a:prstGeom>
        </p:spPr>
        <p:txBody>
          <a:bodyPr/>
          <a:lstStyle>
            <a:lvl1pPr defTabSz="2170121">
              <a:defRPr spc="-206" sz="10324"/>
            </a:lvl1pPr>
          </a:lstStyle>
          <a:p>
            <a:pPr/>
            <a:r>
              <a:t>Reading 36,000 links has given me a “Spidey Sense” of where things are going.</a:t>
            </a:r>
          </a:p>
        </p:txBody>
      </p:sp>
      <p:pic>
        <p:nvPicPr>
          <p:cNvPr id="228" name="cartoon-illustration-of-spider-man-sitti_cTDH9YcETsmKU_13V0c92A_4BK_DFcETwyMzaAn4CHa2g.png" descr="cartoon-illustration-of-spider-man-sitti_cTDH9YcETsmKU_13V0c92A_4BK_DFcETwyMzaAn4CHa2g.png"/>
          <p:cNvPicPr>
            <a:picLocks noChangeAspect="1"/>
          </p:cNvPicPr>
          <p:nvPr/>
        </p:nvPicPr>
        <p:blipFill>
          <a:blip r:embed="rId2">
            <a:extLst/>
          </a:blip>
          <a:stretch>
            <a:fillRect/>
          </a:stretch>
        </p:blipFill>
        <p:spPr>
          <a:xfrm>
            <a:off x="9758739" y="1181199"/>
            <a:ext cx="14097388" cy="7908291"/>
          </a:xfrm>
          <a:prstGeom prst="rect">
            <a:avLst/>
          </a:prstGeom>
          <a:ln w="12700">
            <a:miter lim="400000"/>
          </a:ln>
        </p:spPr>
      </p:pic>
      <p:pic>
        <p:nvPicPr>
          <p:cNvPr id="229" name="pasted-movie.png" descr="pasted-movie.png"/>
          <p:cNvPicPr>
            <a:picLocks noChangeAspect="1"/>
          </p:cNvPicPr>
          <p:nvPr/>
        </p:nvPicPr>
        <p:blipFill>
          <a:blip r:embed="rId3">
            <a:extLst/>
          </a:blip>
          <a:stretch>
            <a:fillRect/>
          </a:stretch>
        </p:blipFill>
        <p:spPr>
          <a:xfrm>
            <a:off x="11184161" y="10219294"/>
            <a:ext cx="4762501" cy="2857501"/>
          </a:xfrm>
          <a:prstGeom prst="rect">
            <a:avLst/>
          </a:prstGeom>
          <a:ln w="12700">
            <a:miter lim="400000"/>
          </a:ln>
        </p:spPr>
      </p:pic>
      <p:pic>
        <p:nvPicPr>
          <p:cNvPr id="230" name="pasted-movie.png" descr="pasted-movie.png"/>
          <p:cNvPicPr>
            <a:picLocks noChangeAspect="1"/>
          </p:cNvPicPr>
          <p:nvPr/>
        </p:nvPicPr>
        <p:blipFill>
          <a:blip r:embed="rId4">
            <a:extLst/>
          </a:blip>
          <a:stretch>
            <a:fillRect/>
          </a:stretch>
        </p:blipFill>
        <p:spPr>
          <a:xfrm>
            <a:off x="16648348" y="10219294"/>
            <a:ext cx="5456330" cy="2857501"/>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232" name="Any time we discuss AI, I recommend three guiding principles:"/>
          <p:cNvSpPr txBox="1"/>
          <p:nvPr>
            <p:ph type="body" sz="half" idx="1"/>
          </p:nvPr>
        </p:nvSpPr>
        <p:spPr>
          <a:prstGeom prst="rect">
            <a:avLst/>
          </a:prstGeom>
        </p:spPr>
        <p:txBody>
          <a:bodyPr/>
          <a:lstStyle>
            <a:lvl1pPr defTabSz="2218888">
              <a:defRPr spc="-211" sz="10556"/>
            </a:lvl1pPr>
          </a:lstStyle>
          <a:p>
            <a:pPr/>
            <a:r>
              <a:t>Any time we discuss AI, I recommend three guiding principles:</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234" name="1) THE SUM is greater than the parts.…"/>
          <p:cNvSpPr txBox="1"/>
          <p:nvPr>
            <p:ph type="body" sz="half" idx="1"/>
          </p:nvPr>
        </p:nvSpPr>
        <p:spPr>
          <a:xfrm>
            <a:off x="1779522" y="1582197"/>
            <a:ext cx="13669371" cy="6260668"/>
          </a:xfrm>
          <a:prstGeom prst="rect">
            <a:avLst/>
          </a:prstGeom>
        </p:spPr>
        <p:txBody>
          <a:bodyPr/>
          <a:lstStyle/>
          <a:p>
            <a:pPr defTabSz="1658070">
              <a:defRPr spc="-157" sz="7887"/>
            </a:pPr>
            <a:r>
              <a:t>1) THE SUM is greater than the parts. </a:t>
            </a:r>
          </a:p>
          <a:p>
            <a:pPr defTabSz="1658070">
              <a:defRPr spc="-157" sz="7887"/>
            </a:pPr>
          </a:p>
          <a:p>
            <a:pPr defTabSz="1658070">
              <a:defRPr spc="-157" sz="7887"/>
            </a:pPr>
            <a:r>
              <a:t>Think about how things we see today will </a:t>
            </a:r>
            <a:r>
              <a:rPr i="1">
                <a:latin typeface="+mn-lt"/>
                <a:ea typeface="+mn-ea"/>
                <a:cs typeface="+mn-cs"/>
                <a:sym typeface="Helvetica Neue"/>
              </a:rPr>
              <a:t>connect in the future</a:t>
            </a:r>
            <a:r>
              <a:t>.</a:t>
            </a:r>
          </a:p>
        </p:txBody>
      </p:sp>
      <p:pic>
        <p:nvPicPr>
          <p:cNvPr id="235" name="pasted-movie.png" descr="pasted-movie.png"/>
          <p:cNvPicPr>
            <a:picLocks noChangeAspect="1"/>
          </p:cNvPicPr>
          <p:nvPr/>
        </p:nvPicPr>
        <p:blipFill>
          <a:blip r:embed="rId2">
            <a:extLst/>
          </a:blip>
          <a:stretch>
            <a:fillRect/>
          </a:stretch>
        </p:blipFill>
        <p:spPr>
          <a:xfrm>
            <a:off x="17556447" y="1427357"/>
            <a:ext cx="5853802" cy="10411960"/>
          </a:xfrm>
          <a:prstGeom prst="rect">
            <a:avLst/>
          </a:prstGeom>
          <a:ln w="12700">
            <a:miter lim="400000"/>
          </a:ln>
        </p:spPr>
      </p:pic>
      <p:sp>
        <p:nvSpPr>
          <p:cNvPr id="236" name="2008: iPhone 3G adds GPS to apps…"/>
          <p:cNvSpPr txBox="1"/>
          <p:nvPr/>
        </p:nvSpPr>
        <p:spPr>
          <a:xfrm>
            <a:off x="5488138" y="9127926"/>
            <a:ext cx="10203791" cy="20331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chemeClr val="accent4">
                    <a:hueOff val="475731"/>
                    <a:satOff val="-4338"/>
                    <a:lumOff val="10182"/>
                  </a:schemeClr>
                </a:solidFill>
              </a:defRPr>
            </a:pPr>
            <a:r>
              <a:t>2008: iPhone 3G adds GPS to apps</a:t>
            </a:r>
          </a:p>
          <a:p>
            <a:pPr>
              <a:defRPr>
                <a:solidFill>
                  <a:schemeClr val="accent4">
                    <a:hueOff val="475731"/>
                    <a:satOff val="-4338"/>
                    <a:lumOff val="10182"/>
                  </a:schemeClr>
                </a:solidFill>
              </a:defRPr>
            </a:pPr>
            <a:r>
              <a:t>2025: Uber = $200 billion market cap</a:t>
            </a:r>
          </a:p>
        </p:txBody>
      </p:sp>
      <p:sp>
        <p:nvSpPr>
          <p:cNvPr id="237" name="Line"/>
          <p:cNvSpPr/>
          <p:nvPr/>
        </p:nvSpPr>
        <p:spPr>
          <a:xfrm>
            <a:off x="4917044" y="12095010"/>
            <a:ext cx="7987523" cy="1"/>
          </a:xfrm>
          <a:prstGeom prst="line">
            <a:avLst/>
          </a:prstGeom>
          <a:ln w="177800">
            <a:solidFill>
              <a:srgbClr val="FFFFFF"/>
            </a:solidFill>
            <a:miter lim="400000"/>
            <a:tailEnd type="triangle"/>
          </a:ln>
        </p:spPr>
        <p:txBody>
          <a:bodyPr lIns="50800" tIns="50800" rIns="50800" bIns="50800" anchor="ctr"/>
          <a:lstStyle/>
          <a:p>
            <a:pPr/>
          </a:p>
        </p:txBody>
      </p:sp>
      <p:pic>
        <p:nvPicPr>
          <p:cNvPr id="238" name="pasted-movie.png" descr="pasted-movie.png"/>
          <p:cNvPicPr>
            <a:picLocks noChangeAspect="1"/>
          </p:cNvPicPr>
          <p:nvPr/>
        </p:nvPicPr>
        <p:blipFill>
          <a:blip r:embed="rId3">
            <a:extLst/>
          </a:blip>
          <a:stretch>
            <a:fillRect/>
          </a:stretch>
        </p:blipFill>
        <p:spPr>
          <a:xfrm>
            <a:off x="13535057" y="11401446"/>
            <a:ext cx="3390901" cy="1879601"/>
          </a:xfrm>
          <a:prstGeom prst="rect">
            <a:avLst/>
          </a:prstGeom>
          <a:ln w="12700">
            <a:miter lim="400000"/>
          </a:ln>
        </p:spPr>
      </p:pic>
      <p:pic>
        <p:nvPicPr>
          <p:cNvPr id="239" name="pasted-movie.png" descr="pasted-movie.png"/>
          <p:cNvPicPr>
            <a:picLocks noChangeAspect="1"/>
          </p:cNvPicPr>
          <p:nvPr/>
        </p:nvPicPr>
        <p:blipFill>
          <a:blip r:embed="rId4">
            <a:extLst/>
          </a:blip>
          <a:srcRect l="0" t="2379" r="12788" b="2"/>
          <a:stretch>
            <a:fillRect/>
          </a:stretch>
        </p:blipFill>
        <p:spPr>
          <a:xfrm>
            <a:off x="235237" y="7720779"/>
            <a:ext cx="4788845" cy="5360252"/>
          </a:xfrm>
          <a:custGeom>
            <a:avLst/>
            <a:gdLst/>
            <a:ahLst/>
            <a:cxnLst>
              <a:cxn ang="0">
                <a:pos x="wd2" y="hd2"/>
              </a:cxn>
              <a:cxn ang="5400000">
                <a:pos x="wd2" y="hd2"/>
              </a:cxn>
              <a:cxn ang="10800000">
                <a:pos x="wd2" y="hd2"/>
              </a:cxn>
              <a:cxn ang="16200000">
                <a:pos x="wd2" y="hd2"/>
              </a:cxn>
            </a:cxnLst>
            <a:rect l="0" t="0" r="r" b="b"/>
            <a:pathLst>
              <a:path w="21554" h="21585" fill="norm" stroke="1" extrusionOk="0">
                <a:moveTo>
                  <a:pt x="9589" y="5"/>
                </a:moveTo>
                <a:cubicBezTo>
                  <a:pt x="9533" y="17"/>
                  <a:pt x="9454" y="51"/>
                  <a:pt x="9416" y="82"/>
                </a:cubicBezTo>
                <a:cubicBezTo>
                  <a:pt x="9301" y="170"/>
                  <a:pt x="9092" y="578"/>
                  <a:pt x="9031" y="826"/>
                </a:cubicBezTo>
                <a:cubicBezTo>
                  <a:pt x="9001" y="953"/>
                  <a:pt x="8950" y="1116"/>
                  <a:pt x="8919" y="1191"/>
                </a:cubicBezTo>
                <a:cubicBezTo>
                  <a:pt x="8888" y="1266"/>
                  <a:pt x="8861" y="1389"/>
                  <a:pt x="8860" y="1464"/>
                </a:cubicBezTo>
                <a:cubicBezTo>
                  <a:pt x="8856" y="1682"/>
                  <a:pt x="8635" y="2401"/>
                  <a:pt x="8544" y="2493"/>
                </a:cubicBezTo>
                <a:cubicBezTo>
                  <a:pt x="8460" y="2578"/>
                  <a:pt x="8371" y="2788"/>
                  <a:pt x="8303" y="3061"/>
                </a:cubicBezTo>
                <a:cubicBezTo>
                  <a:pt x="8270" y="3192"/>
                  <a:pt x="8229" y="3315"/>
                  <a:pt x="8213" y="3334"/>
                </a:cubicBezTo>
                <a:cubicBezTo>
                  <a:pt x="8198" y="3353"/>
                  <a:pt x="8172" y="3430"/>
                  <a:pt x="8158" y="3505"/>
                </a:cubicBezTo>
                <a:cubicBezTo>
                  <a:pt x="8129" y="3654"/>
                  <a:pt x="7974" y="4196"/>
                  <a:pt x="7888" y="4445"/>
                </a:cubicBezTo>
                <a:cubicBezTo>
                  <a:pt x="7858" y="4531"/>
                  <a:pt x="7807" y="4729"/>
                  <a:pt x="7774" y="4883"/>
                </a:cubicBezTo>
                <a:cubicBezTo>
                  <a:pt x="7741" y="5037"/>
                  <a:pt x="7700" y="5187"/>
                  <a:pt x="7683" y="5218"/>
                </a:cubicBezTo>
                <a:cubicBezTo>
                  <a:pt x="7665" y="5249"/>
                  <a:pt x="7631" y="5358"/>
                  <a:pt x="7606" y="5461"/>
                </a:cubicBezTo>
                <a:cubicBezTo>
                  <a:pt x="7581" y="5564"/>
                  <a:pt x="7537" y="5725"/>
                  <a:pt x="7508" y="5818"/>
                </a:cubicBezTo>
                <a:cubicBezTo>
                  <a:pt x="7479" y="5912"/>
                  <a:pt x="7417" y="6115"/>
                  <a:pt x="7372" y="6271"/>
                </a:cubicBezTo>
                <a:lnTo>
                  <a:pt x="7290" y="6556"/>
                </a:lnTo>
                <a:lnTo>
                  <a:pt x="7181" y="6386"/>
                </a:lnTo>
                <a:cubicBezTo>
                  <a:pt x="7047" y="6178"/>
                  <a:pt x="6771" y="5947"/>
                  <a:pt x="6627" y="5920"/>
                </a:cubicBezTo>
                <a:cubicBezTo>
                  <a:pt x="6568" y="5909"/>
                  <a:pt x="6492" y="5885"/>
                  <a:pt x="6456" y="5867"/>
                </a:cubicBezTo>
                <a:cubicBezTo>
                  <a:pt x="6270" y="5777"/>
                  <a:pt x="5936" y="5899"/>
                  <a:pt x="5823" y="6099"/>
                </a:cubicBezTo>
                <a:cubicBezTo>
                  <a:pt x="5690" y="6335"/>
                  <a:pt x="5499" y="6883"/>
                  <a:pt x="5434" y="7213"/>
                </a:cubicBezTo>
                <a:cubicBezTo>
                  <a:pt x="5376" y="7504"/>
                  <a:pt x="5263" y="7714"/>
                  <a:pt x="4987" y="8042"/>
                </a:cubicBezTo>
                <a:cubicBezTo>
                  <a:pt x="4871" y="8180"/>
                  <a:pt x="4738" y="8342"/>
                  <a:pt x="4691" y="8400"/>
                </a:cubicBezTo>
                <a:cubicBezTo>
                  <a:pt x="4546" y="8579"/>
                  <a:pt x="4411" y="8830"/>
                  <a:pt x="4371" y="8995"/>
                </a:cubicBezTo>
                <a:cubicBezTo>
                  <a:pt x="4335" y="9142"/>
                  <a:pt x="4197" y="9499"/>
                  <a:pt x="4089" y="9730"/>
                </a:cubicBezTo>
                <a:cubicBezTo>
                  <a:pt x="4062" y="9786"/>
                  <a:pt x="4020" y="9909"/>
                  <a:pt x="3994" y="10002"/>
                </a:cubicBezTo>
                <a:cubicBezTo>
                  <a:pt x="3968" y="10096"/>
                  <a:pt x="3933" y="10202"/>
                  <a:pt x="3916" y="10240"/>
                </a:cubicBezTo>
                <a:cubicBezTo>
                  <a:pt x="3899" y="10277"/>
                  <a:pt x="3863" y="10384"/>
                  <a:pt x="3837" y="10478"/>
                </a:cubicBezTo>
                <a:cubicBezTo>
                  <a:pt x="3774" y="10698"/>
                  <a:pt x="3687" y="10854"/>
                  <a:pt x="3414" y="11224"/>
                </a:cubicBezTo>
                <a:cubicBezTo>
                  <a:pt x="3178" y="11543"/>
                  <a:pt x="3014" y="11839"/>
                  <a:pt x="2933" y="12095"/>
                </a:cubicBezTo>
                <a:cubicBezTo>
                  <a:pt x="2906" y="12179"/>
                  <a:pt x="2867" y="12297"/>
                  <a:pt x="2846" y="12359"/>
                </a:cubicBezTo>
                <a:cubicBezTo>
                  <a:pt x="2824" y="12420"/>
                  <a:pt x="2792" y="12660"/>
                  <a:pt x="2774" y="12893"/>
                </a:cubicBezTo>
                <a:cubicBezTo>
                  <a:pt x="2734" y="13393"/>
                  <a:pt x="2702" y="13657"/>
                  <a:pt x="2671" y="13727"/>
                </a:cubicBezTo>
                <a:cubicBezTo>
                  <a:pt x="2658" y="13755"/>
                  <a:pt x="2610" y="13955"/>
                  <a:pt x="2563" y="14170"/>
                </a:cubicBezTo>
                <a:cubicBezTo>
                  <a:pt x="2391" y="14959"/>
                  <a:pt x="2226" y="15559"/>
                  <a:pt x="2129" y="15752"/>
                </a:cubicBezTo>
                <a:cubicBezTo>
                  <a:pt x="2111" y="15789"/>
                  <a:pt x="2077" y="15927"/>
                  <a:pt x="2056" y="16057"/>
                </a:cubicBezTo>
                <a:cubicBezTo>
                  <a:pt x="2014" y="16315"/>
                  <a:pt x="1940" y="16432"/>
                  <a:pt x="1756" y="16528"/>
                </a:cubicBezTo>
                <a:lnTo>
                  <a:pt x="1636" y="16591"/>
                </a:lnTo>
                <a:lnTo>
                  <a:pt x="1456" y="16480"/>
                </a:lnTo>
                <a:cubicBezTo>
                  <a:pt x="1183" y="16315"/>
                  <a:pt x="1033" y="16244"/>
                  <a:pt x="954" y="16244"/>
                </a:cubicBezTo>
                <a:cubicBezTo>
                  <a:pt x="847" y="16244"/>
                  <a:pt x="546" y="16440"/>
                  <a:pt x="257" y="16695"/>
                </a:cubicBezTo>
                <a:lnTo>
                  <a:pt x="0" y="16920"/>
                </a:lnTo>
                <a:lnTo>
                  <a:pt x="0" y="19253"/>
                </a:lnTo>
                <a:lnTo>
                  <a:pt x="0" y="21585"/>
                </a:lnTo>
                <a:lnTo>
                  <a:pt x="6620" y="21585"/>
                </a:lnTo>
                <a:lnTo>
                  <a:pt x="6818" y="21503"/>
                </a:lnTo>
                <a:cubicBezTo>
                  <a:pt x="6927" y="21458"/>
                  <a:pt x="7127" y="21396"/>
                  <a:pt x="7263" y="21366"/>
                </a:cubicBezTo>
                <a:cubicBezTo>
                  <a:pt x="7466" y="21322"/>
                  <a:pt x="8106" y="21094"/>
                  <a:pt x="8371" y="20973"/>
                </a:cubicBezTo>
                <a:cubicBezTo>
                  <a:pt x="8439" y="20941"/>
                  <a:pt x="8864" y="20814"/>
                  <a:pt x="9221" y="20719"/>
                </a:cubicBezTo>
                <a:cubicBezTo>
                  <a:pt x="9346" y="20685"/>
                  <a:pt x="9466" y="20646"/>
                  <a:pt x="9487" y="20632"/>
                </a:cubicBezTo>
                <a:cubicBezTo>
                  <a:pt x="9508" y="20619"/>
                  <a:pt x="9576" y="20598"/>
                  <a:pt x="9639" y="20585"/>
                </a:cubicBezTo>
                <a:cubicBezTo>
                  <a:pt x="9771" y="20557"/>
                  <a:pt x="10078" y="20442"/>
                  <a:pt x="10528" y="20252"/>
                </a:cubicBezTo>
                <a:cubicBezTo>
                  <a:pt x="10704" y="20178"/>
                  <a:pt x="10884" y="20106"/>
                  <a:pt x="10929" y="20091"/>
                </a:cubicBezTo>
                <a:cubicBezTo>
                  <a:pt x="11011" y="20063"/>
                  <a:pt x="11400" y="20103"/>
                  <a:pt x="11539" y="20155"/>
                </a:cubicBezTo>
                <a:cubicBezTo>
                  <a:pt x="11581" y="20170"/>
                  <a:pt x="11813" y="20217"/>
                  <a:pt x="12054" y="20257"/>
                </a:cubicBezTo>
                <a:cubicBezTo>
                  <a:pt x="12294" y="20297"/>
                  <a:pt x="12705" y="20368"/>
                  <a:pt x="12967" y="20415"/>
                </a:cubicBezTo>
                <a:cubicBezTo>
                  <a:pt x="13228" y="20462"/>
                  <a:pt x="13621" y="20527"/>
                  <a:pt x="13840" y="20559"/>
                </a:cubicBezTo>
                <a:cubicBezTo>
                  <a:pt x="14060" y="20591"/>
                  <a:pt x="14256" y="20626"/>
                  <a:pt x="14278" y="20639"/>
                </a:cubicBezTo>
                <a:cubicBezTo>
                  <a:pt x="14299" y="20651"/>
                  <a:pt x="14527" y="20680"/>
                  <a:pt x="14782" y="20703"/>
                </a:cubicBezTo>
                <a:cubicBezTo>
                  <a:pt x="15147" y="20736"/>
                  <a:pt x="15268" y="20736"/>
                  <a:pt x="15357" y="20703"/>
                </a:cubicBezTo>
                <a:cubicBezTo>
                  <a:pt x="15491" y="20653"/>
                  <a:pt x="15741" y="20436"/>
                  <a:pt x="15741" y="20370"/>
                </a:cubicBezTo>
                <a:cubicBezTo>
                  <a:pt x="15741" y="20345"/>
                  <a:pt x="15802" y="20294"/>
                  <a:pt x="15875" y="20255"/>
                </a:cubicBezTo>
                <a:cubicBezTo>
                  <a:pt x="15972" y="20204"/>
                  <a:pt x="16018" y="20146"/>
                  <a:pt x="16052" y="20043"/>
                </a:cubicBezTo>
                <a:cubicBezTo>
                  <a:pt x="16077" y="19965"/>
                  <a:pt x="16121" y="19872"/>
                  <a:pt x="16148" y="19835"/>
                </a:cubicBezTo>
                <a:cubicBezTo>
                  <a:pt x="16176" y="19798"/>
                  <a:pt x="16198" y="19746"/>
                  <a:pt x="16198" y="19722"/>
                </a:cubicBezTo>
                <a:cubicBezTo>
                  <a:pt x="16198" y="19697"/>
                  <a:pt x="16248" y="19559"/>
                  <a:pt x="16309" y="19415"/>
                </a:cubicBezTo>
                <a:cubicBezTo>
                  <a:pt x="16370" y="19271"/>
                  <a:pt x="16502" y="18946"/>
                  <a:pt x="16600" y="18694"/>
                </a:cubicBezTo>
                <a:cubicBezTo>
                  <a:pt x="16698" y="18441"/>
                  <a:pt x="16800" y="18189"/>
                  <a:pt x="16827" y="18133"/>
                </a:cubicBezTo>
                <a:cubicBezTo>
                  <a:pt x="16854" y="18077"/>
                  <a:pt x="16905" y="17947"/>
                  <a:pt x="16939" y="17844"/>
                </a:cubicBezTo>
                <a:cubicBezTo>
                  <a:pt x="16974" y="17741"/>
                  <a:pt x="17012" y="17634"/>
                  <a:pt x="17025" y="17606"/>
                </a:cubicBezTo>
                <a:cubicBezTo>
                  <a:pt x="17038" y="17577"/>
                  <a:pt x="17067" y="17470"/>
                  <a:pt x="17089" y="17367"/>
                </a:cubicBezTo>
                <a:cubicBezTo>
                  <a:pt x="17127" y="17192"/>
                  <a:pt x="17140" y="17175"/>
                  <a:pt x="17300" y="17104"/>
                </a:cubicBezTo>
                <a:cubicBezTo>
                  <a:pt x="17394" y="17062"/>
                  <a:pt x="17676" y="16938"/>
                  <a:pt x="17927" y="16827"/>
                </a:cubicBezTo>
                <a:cubicBezTo>
                  <a:pt x="18995" y="16356"/>
                  <a:pt x="19319" y="16126"/>
                  <a:pt x="19463" y="15737"/>
                </a:cubicBezTo>
                <a:cubicBezTo>
                  <a:pt x="19540" y="15530"/>
                  <a:pt x="19516" y="15225"/>
                  <a:pt x="19410" y="15060"/>
                </a:cubicBezTo>
                <a:cubicBezTo>
                  <a:pt x="19358" y="14978"/>
                  <a:pt x="19315" y="14906"/>
                  <a:pt x="19315" y="14900"/>
                </a:cubicBezTo>
                <a:cubicBezTo>
                  <a:pt x="19315" y="14894"/>
                  <a:pt x="19405" y="14863"/>
                  <a:pt x="19515" y="14831"/>
                </a:cubicBezTo>
                <a:cubicBezTo>
                  <a:pt x="19628" y="14798"/>
                  <a:pt x="19779" y="14720"/>
                  <a:pt x="19862" y="14651"/>
                </a:cubicBezTo>
                <a:cubicBezTo>
                  <a:pt x="20032" y="14506"/>
                  <a:pt x="20227" y="14219"/>
                  <a:pt x="20228" y="14112"/>
                </a:cubicBezTo>
                <a:cubicBezTo>
                  <a:pt x="20228" y="14071"/>
                  <a:pt x="20245" y="14028"/>
                  <a:pt x="20265" y="14016"/>
                </a:cubicBezTo>
                <a:cubicBezTo>
                  <a:pt x="20326" y="13983"/>
                  <a:pt x="20311" y="13758"/>
                  <a:pt x="20235" y="13573"/>
                </a:cubicBezTo>
                <a:cubicBezTo>
                  <a:pt x="20166" y="13405"/>
                  <a:pt x="19992" y="13153"/>
                  <a:pt x="19919" y="13113"/>
                </a:cubicBezTo>
                <a:cubicBezTo>
                  <a:pt x="19898" y="13102"/>
                  <a:pt x="19999" y="13075"/>
                  <a:pt x="20140" y="13054"/>
                </a:cubicBezTo>
                <a:cubicBezTo>
                  <a:pt x="20490" y="13002"/>
                  <a:pt x="20666" y="12886"/>
                  <a:pt x="20830" y="12603"/>
                </a:cubicBezTo>
                <a:cubicBezTo>
                  <a:pt x="20955" y="12388"/>
                  <a:pt x="20957" y="12376"/>
                  <a:pt x="20944" y="12026"/>
                </a:cubicBezTo>
                <a:cubicBezTo>
                  <a:pt x="20933" y="11718"/>
                  <a:pt x="20918" y="11648"/>
                  <a:pt x="20835" y="11523"/>
                </a:cubicBezTo>
                <a:cubicBezTo>
                  <a:pt x="20679" y="11285"/>
                  <a:pt x="20066" y="10938"/>
                  <a:pt x="19805" y="10938"/>
                </a:cubicBezTo>
                <a:cubicBezTo>
                  <a:pt x="19662" y="10938"/>
                  <a:pt x="19660" y="10847"/>
                  <a:pt x="19801" y="10797"/>
                </a:cubicBezTo>
                <a:cubicBezTo>
                  <a:pt x="20252" y="10640"/>
                  <a:pt x="20395" y="10573"/>
                  <a:pt x="20551" y="10452"/>
                </a:cubicBezTo>
                <a:cubicBezTo>
                  <a:pt x="20635" y="10387"/>
                  <a:pt x="20745" y="10262"/>
                  <a:pt x="20794" y="10173"/>
                </a:cubicBezTo>
                <a:cubicBezTo>
                  <a:pt x="20872" y="10035"/>
                  <a:pt x="20882" y="9976"/>
                  <a:pt x="20867" y="9752"/>
                </a:cubicBezTo>
                <a:cubicBezTo>
                  <a:pt x="20846" y="9427"/>
                  <a:pt x="20739" y="9261"/>
                  <a:pt x="20435" y="9081"/>
                </a:cubicBezTo>
                <a:cubicBezTo>
                  <a:pt x="20259" y="8976"/>
                  <a:pt x="20226" y="8942"/>
                  <a:pt x="20246" y="8883"/>
                </a:cubicBezTo>
                <a:cubicBezTo>
                  <a:pt x="20259" y="8843"/>
                  <a:pt x="20348" y="8544"/>
                  <a:pt x="20442" y="8216"/>
                </a:cubicBezTo>
                <a:cubicBezTo>
                  <a:pt x="20537" y="7889"/>
                  <a:pt x="20630" y="7567"/>
                  <a:pt x="20650" y="7502"/>
                </a:cubicBezTo>
                <a:cubicBezTo>
                  <a:pt x="20669" y="7436"/>
                  <a:pt x="20684" y="7214"/>
                  <a:pt x="20682" y="7008"/>
                </a:cubicBezTo>
                <a:cubicBezTo>
                  <a:pt x="20679" y="6780"/>
                  <a:pt x="20701" y="6541"/>
                  <a:pt x="20737" y="6396"/>
                </a:cubicBezTo>
                <a:cubicBezTo>
                  <a:pt x="20814" y="6086"/>
                  <a:pt x="20963" y="5548"/>
                  <a:pt x="21066" y="5205"/>
                </a:cubicBezTo>
                <a:cubicBezTo>
                  <a:pt x="21111" y="5056"/>
                  <a:pt x="21188" y="4780"/>
                  <a:pt x="21237" y="4593"/>
                </a:cubicBezTo>
                <a:cubicBezTo>
                  <a:pt x="21377" y="4060"/>
                  <a:pt x="21477" y="3731"/>
                  <a:pt x="21523" y="3654"/>
                </a:cubicBezTo>
                <a:cubicBezTo>
                  <a:pt x="21600" y="3526"/>
                  <a:pt x="21534" y="3422"/>
                  <a:pt x="21319" y="3332"/>
                </a:cubicBezTo>
                <a:cubicBezTo>
                  <a:pt x="21210" y="3287"/>
                  <a:pt x="21105" y="3249"/>
                  <a:pt x="21084" y="3249"/>
                </a:cubicBezTo>
                <a:cubicBezTo>
                  <a:pt x="21063" y="3249"/>
                  <a:pt x="21046" y="3177"/>
                  <a:pt x="21046" y="3088"/>
                </a:cubicBezTo>
                <a:cubicBezTo>
                  <a:pt x="21046" y="2802"/>
                  <a:pt x="20903" y="2700"/>
                  <a:pt x="20323" y="2572"/>
                </a:cubicBezTo>
                <a:cubicBezTo>
                  <a:pt x="19504" y="2391"/>
                  <a:pt x="19368" y="2358"/>
                  <a:pt x="19297" y="2329"/>
                </a:cubicBezTo>
                <a:cubicBezTo>
                  <a:pt x="19255" y="2311"/>
                  <a:pt x="19117" y="2277"/>
                  <a:pt x="18992" y="2250"/>
                </a:cubicBezTo>
                <a:cubicBezTo>
                  <a:pt x="18866" y="2224"/>
                  <a:pt x="18601" y="2161"/>
                  <a:pt x="18402" y="2111"/>
                </a:cubicBezTo>
                <a:cubicBezTo>
                  <a:pt x="18204" y="2061"/>
                  <a:pt x="17905" y="1991"/>
                  <a:pt x="17738" y="1955"/>
                </a:cubicBezTo>
                <a:cubicBezTo>
                  <a:pt x="17571" y="1918"/>
                  <a:pt x="17408" y="1877"/>
                  <a:pt x="17377" y="1865"/>
                </a:cubicBezTo>
                <a:cubicBezTo>
                  <a:pt x="17346" y="1853"/>
                  <a:pt x="17165" y="1807"/>
                  <a:pt x="16977" y="1763"/>
                </a:cubicBezTo>
                <a:cubicBezTo>
                  <a:pt x="16789" y="1719"/>
                  <a:pt x="16516" y="1654"/>
                  <a:pt x="16370" y="1619"/>
                </a:cubicBezTo>
                <a:cubicBezTo>
                  <a:pt x="16223" y="1584"/>
                  <a:pt x="15958" y="1522"/>
                  <a:pt x="15780" y="1482"/>
                </a:cubicBezTo>
                <a:cubicBezTo>
                  <a:pt x="15602" y="1442"/>
                  <a:pt x="15422" y="1395"/>
                  <a:pt x="15380" y="1378"/>
                </a:cubicBezTo>
                <a:cubicBezTo>
                  <a:pt x="15338" y="1361"/>
                  <a:pt x="15176" y="1316"/>
                  <a:pt x="15019" y="1280"/>
                </a:cubicBezTo>
                <a:cubicBezTo>
                  <a:pt x="14862" y="1244"/>
                  <a:pt x="14606" y="1182"/>
                  <a:pt x="14449" y="1143"/>
                </a:cubicBezTo>
                <a:cubicBezTo>
                  <a:pt x="14292" y="1104"/>
                  <a:pt x="14027" y="1041"/>
                  <a:pt x="13860" y="1002"/>
                </a:cubicBezTo>
                <a:cubicBezTo>
                  <a:pt x="13693" y="964"/>
                  <a:pt x="13530" y="924"/>
                  <a:pt x="13499" y="913"/>
                </a:cubicBezTo>
                <a:cubicBezTo>
                  <a:pt x="13412" y="882"/>
                  <a:pt x="12828" y="738"/>
                  <a:pt x="12504" y="668"/>
                </a:cubicBezTo>
                <a:cubicBezTo>
                  <a:pt x="12345" y="634"/>
                  <a:pt x="12194" y="594"/>
                  <a:pt x="12170" y="580"/>
                </a:cubicBezTo>
                <a:cubicBezTo>
                  <a:pt x="12146" y="567"/>
                  <a:pt x="12003" y="528"/>
                  <a:pt x="11852" y="494"/>
                </a:cubicBezTo>
                <a:cubicBezTo>
                  <a:pt x="11239" y="354"/>
                  <a:pt x="10241" y="109"/>
                  <a:pt x="10151" y="77"/>
                </a:cubicBezTo>
                <a:cubicBezTo>
                  <a:pt x="10014" y="28"/>
                  <a:pt x="9682" y="-15"/>
                  <a:pt x="9589" y="5"/>
                </a:cubicBezTo>
                <a:close/>
              </a:path>
            </a:pathLst>
          </a:cu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241" name="2) When discussing AI align your timetable with your audience:…"/>
          <p:cNvSpPr txBox="1"/>
          <p:nvPr>
            <p:ph type="body" idx="1"/>
          </p:nvPr>
        </p:nvSpPr>
        <p:spPr>
          <a:xfrm>
            <a:off x="1206500" y="2072254"/>
            <a:ext cx="21971000" cy="9571492"/>
          </a:xfrm>
          <a:prstGeom prst="rect">
            <a:avLst/>
          </a:prstGeom>
        </p:spPr>
        <p:txBody>
          <a:bodyPr/>
          <a:lstStyle/>
          <a:p>
            <a:pPr defTabSz="1975054">
              <a:defRPr spc="-187" sz="9396"/>
            </a:pPr>
            <a:r>
              <a:t>2) When discussing AI </a:t>
            </a:r>
            <a:r>
              <a:rPr>
                <a:solidFill>
                  <a:schemeClr val="accent4">
                    <a:hueOff val="475731"/>
                    <a:satOff val="-4338"/>
                    <a:lumOff val="10182"/>
                  </a:schemeClr>
                </a:solidFill>
              </a:rPr>
              <a:t>align your timetable</a:t>
            </a:r>
            <a:r>
              <a:t> with your audience: </a:t>
            </a:r>
          </a:p>
          <a:p>
            <a:pPr defTabSz="1975054">
              <a:defRPr spc="-187" sz="9396"/>
            </a:pPr>
          </a:p>
          <a:p>
            <a:pPr defTabSz="1975054">
              <a:defRPr spc="-187" sz="9396"/>
            </a:pPr>
            <a:r>
              <a:t>Short term</a:t>
            </a:r>
          </a:p>
          <a:p>
            <a:pPr defTabSz="1975054">
              <a:defRPr spc="-187" sz="9396"/>
            </a:pPr>
            <a:r>
              <a:t>Mid term</a:t>
            </a:r>
          </a:p>
          <a:p>
            <a:pPr defTabSz="1975054">
              <a:defRPr spc="-187" sz="9396"/>
            </a:pPr>
            <a:r>
              <a:t>Long term</a:t>
            </a:r>
          </a:p>
          <a:p>
            <a:pPr defTabSz="1975054">
              <a:defRPr spc="-187" sz="9396"/>
            </a:pPr>
          </a:p>
          <a:p>
            <a:pPr defTabSz="1975054">
              <a:defRPr spc="-145" sz="7290"/>
            </a:pPr>
            <a:r>
              <a:t>Otherwise, it’s not the same conversation at all.</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243" name="3) If possible, use the tool name or technology, not simply “AI”…"/>
          <p:cNvSpPr txBox="1"/>
          <p:nvPr>
            <p:ph type="body" sz="half" idx="1"/>
          </p:nvPr>
        </p:nvSpPr>
        <p:spPr>
          <a:xfrm>
            <a:off x="1206500" y="3887671"/>
            <a:ext cx="21971000" cy="5940659"/>
          </a:xfrm>
          <a:prstGeom prst="rect">
            <a:avLst/>
          </a:prstGeom>
        </p:spPr>
        <p:txBody>
          <a:bodyPr/>
          <a:lstStyle/>
          <a:p>
            <a:pPr defTabSz="2023821">
              <a:defRPr spc="-192" sz="9628"/>
            </a:pPr>
            <a:r>
              <a:t>3) If possible, </a:t>
            </a:r>
            <a:r>
              <a:rPr>
                <a:solidFill>
                  <a:schemeClr val="accent4">
                    <a:hueOff val="475731"/>
                    <a:satOff val="-4338"/>
                    <a:lumOff val="10182"/>
                  </a:schemeClr>
                </a:solidFill>
              </a:rPr>
              <a:t>use the tool name</a:t>
            </a:r>
            <a:r>
              <a:t> or technology, not simply “AI”</a:t>
            </a:r>
          </a:p>
          <a:p>
            <a:pPr defTabSz="2023821">
              <a:defRPr spc="-192" sz="9628"/>
            </a:pPr>
          </a:p>
          <a:p>
            <a:pPr defTabSz="2023821">
              <a:defRPr spc="-99" sz="4980"/>
            </a:pPr>
            <a:r>
              <a:t>GPT-5, Harvey, Gemini, Opus 4.1, Everlaw, Grok 4, Llama, CoCounsel, Mistral, ElevenLabs, Lexis, HeyGen, Flux, MidJourney, Mistral, Qwen, Deepseek, Runway, Kling, Viggle, NeRFs, LivePortrait, Gaussian Splats, Diffusion,… </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245" name="Key AI Terms We’ll Discuss/Learn"/>
          <p:cNvSpPr txBox="1"/>
          <p:nvPr>
            <p:ph type="body" sz="half" idx="1"/>
          </p:nvPr>
        </p:nvSpPr>
        <p:spPr>
          <a:xfrm>
            <a:off x="649131" y="1123094"/>
            <a:ext cx="22720944" cy="3874314"/>
          </a:xfrm>
          <a:prstGeom prst="rect">
            <a:avLst/>
          </a:prstGeom>
        </p:spPr>
        <p:txBody>
          <a:bodyPr/>
          <a:lstStyle>
            <a:lvl1pPr>
              <a:defRPr spc="-226" sz="11300"/>
            </a:lvl1pPr>
          </a:lstStyle>
          <a:p>
            <a:pPr/>
            <a:r>
              <a:t>Key AI Terms We’ll Discuss/Learn</a:t>
            </a:r>
          </a:p>
        </p:txBody>
      </p:sp>
      <p:sp>
        <p:nvSpPr>
          <p:cNvPr id="246" name="Generative AI…"/>
          <p:cNvSpPr txBox="1"/>
          <p:nvPr/>
        </p:nvSpPr>
        <p:spPr>
          <a:xfrm>
            <a:off x="7878089" y="5488712"/>
            <a:ext cx="8263027" cy="4622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1473199" indent="-1473199">
              <a:lnSpc>
                <a:spcPct val="80000"/>
              </a:lnSpc>
              <a:spcBef>
                <a:spcPts val="0"/>
              </a:spcBef>
              <a:buSzPct val="123000"/>
              <a:buChar char="•"/>
              <a:defRPr spc="-171" sz="8600">
                <a:latin typeface="Helvetica Neue Medium"/>
                <a:ea typeface="Helvetica Neue Medium"/>
                <a:cs typeface="Helvetica Neue Medium"/>
                <a:sym typeface="Helvetica Neue Medium"/>
              </a:defRPr>
            </a:pPr>
            <a:r>
              <a:t>Generative AI</a:t>
            </a:r>
          </a:p>
          <a:p>
            <a:pPr marL="1473199" indent="-1473199">
              <a:lnSpc>
                <a:spcPct val="80000"/>
              </a:lnSpc>
              <a:spcBef>
                <a:spcPts val="0"/>
              </a:spcBef>
              <a:buSzPct val="123000"/>
              <a:buChar char="•"/>
              <a:defRPr spc="-171" sz="8600">
                <a:latin typeface="Helvetica Neue Medium"/>
                <a:ea typeface="Helvetica Neue Medium"/>
                <a:cs typeface="Helvetica Neue Medium"/>
                <a:sym typeface="Helvetica Neue Medium"/>
              </a:defRPr>
            </a:pPr>
            <a:r>
              <a:t>Multimodal AI</a:t>
            </a:r>
          </a:p>
          <a:p>
            <a:pPr marL="1473199" indent="-1473199">
              <a:lnSpc>
                <a:spcPct val="80000"/>
              </a:lnSpc>
              <a:spcBef>
                <a:spcPts val="0"/>
              </a:spcBef>
              <a:buSzPct val="123000"/>
              <a:buChar char="•"/>
              <a:defRPr spc="-171" sz="8600">
                <a:latin typeface="Helvetica Neue Medium"/>
                <a:ea typeface="Helvetica Neue Medium"/>
                <a:cs typeface="Helvetica Neue Medium"/>
                <a:sym typeface="Helvetica Neue Medium"/>
              </a:defRPr>
            </a:pPr>
            <a:r>
              <a:t>Agents</a:t>
            </a:r>
          </a:p>
          <a:p>
            <a:pPr marL="1473199" indent="-1473199">
              <a:lnSpc>
                <a:spcPct val="80000"/>
              </a:lnSpc>
              <a:spcBef>
                <a:spcPts val="0"/>
              </a:spcBef>
              <a:buSzPct val="123000"/>
              <a:buChar char="•"/>
              <a:defRPr spc="-171" sz="8600">
                <a:latin typeface="Helvetica Neue Medium"/>
                <a:ea typeface="Helvetica Neue Medium"/>
                <a:cs typeface="Helvetica Neue Medium"/>
                <a:sym typeface="Helvetica Neue Medium"/>
              </a:defRPr>
            </a:pPr>
            <a:r>
              <a:t>Open Source</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248" name="Common question:…"/>
          <p:cNvSpPr txBox="1"/>
          <p:nvPr>
            <p:ph type="body" idx="1"/>
          </p:nvPr>
        </p:nvSpPr>
        <p:spPr>
          <a:xfrm>
            <a:off x="1206500" y="2269113"/>
            <a:ext cx="21971000" cy="9177774"/>
          </a:xfrm>
          <a:prstGeom prst="rect">
            <a:avLst/>
          </a:prstGeom>
        </p:spPr>
        <p:txBody>
          <a:bodyPr/>
          <a:lstStyle/>
          <a:p>
            <a:pPr defTabSz="2292038">
              <a:defRPr spc="-218" sz="10904"/>
            </a:pPr>
            <a:r>
              <a:t>Common question: </a:t>
            </a:r>
          </a:p>
          <a:p>
            <a:pPr defTabSz="2292038">
              <a:defRPr spc="-218" sz="10904"/>
            </a:pPr>
          </a:p>
          <a:p>
            <a:pPr defTabSz="2292038">
              <a:defRPr spc="-195" sz="9776"/>
            </a:pPr>
            <a:r>
              <a:t>I hear the term “AI” being used a lot and I get confused. What is AI and how does it differ from Generative AI? Is that difference important and if so, why?</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250" name="Term One: Basic Generative AI…"/>
          <p:cNvSpPr txBox="1"/>
          <p:nvPr>
            <p:ph type="body" sz="half" idx="1"/>
          </p:nvPr>
        </p:nvSpPr>
        <p:spPr>
          <a:xfrm>
            <a:off x="945327" y="2039977"/>
            <a:ext cx="8445779" cy="9177775"/>
          </a:xfrm>
          <a:prstGeom prst="rect">
            <a:avLst/>
          </a:prstGeom>
        </p:spPr>
        <p:txBody>
          <a:bodyPr/>
          <a:lstStyle/>
          <a:p>
            <a:pPr algn="l" defTabSz="1950671">
              <a:defRPr spc="-158" sz="7920"/>
            </a:pPr>
            <a:r>
              <a:t>Term One: Basic </a:t>
            </a:r>
            <a:r>
              <a:rPr u="sng"/>
              <a:t>Generative</a:t>
            </a:r>
            <a:r>
              <a:t> AI</a:t>
            </a:r>
          </a:p>
          <a:p>
            <a:pPr algn="l" defTabSz="1950671">
              <a:defRPr spc="-158" sz="7920"/>
            </a:pPr>
          </a:p>
          <a:p>
            <a:pPr marL="182880" indent="-182880" algn="l" defTabSz="1950671">
              <a:buSzPct val="100000"/>
              <a:buChar char="•"/>
              <a:defRPr spc="-158" sz="7920"/>
            </a:pPr>
            <a:r>
              <a:t>Traditional Chat (most familiar)</a:t>
            </a:r>
          </a:p>
          <a:p>
            <a:pPr marL="182880" indent="-182880" algn="l" defTabSz="1950671">
              <a:buSzPct val="100000"/>
              <a:buChar char="•"/>
              <a:defRPr spc="-158" sz="7920">
                <a:solidFill>
                  <a:srgbClr val="FFFB00"/>
                </a:solidFill>
              </a:defRPr>
            </a:pPr>
            <a:r>
              <a:t>ALSO Image generation</a:t>
            </a:r>
          </a:p>
          <a:p>
            <a:pPr marL="182880" indent="-182880" algn="l" defTabSz="1950671">
              <a:buSzPct val="100000"/>
              <a:buChar char="•"/>
              <a:defRPr spc="-158" sz="7920">
                <a:solidFill>
                  <a:srgbClr val="FFFB00"/>
                </a:solidFill>
              </a:defRPr>
            </a:pPr>
            <a:r>
              <a:t>ALSO Video creation</a:t>
            </a:r>
          </a:p>
        </p:txBody>
      </p:sp>
      <p:pic>
        <p:nvPicPr>
          <p:cNvPr id="251" name="pasted-movie.png" descr="pasted-movie.png"/>
          <p:cNvPicPr>
            <a:picLocks noChangeAspect="1"/>
          </p:cNvPicPr>
          <p:nvPr/>
        </p:nvPicPr>
        <p:blipFill>
          <a:blip r:embed="rId2">
            <a:extLst/>
          </a:blip>
          <a:stretch>
            <a:fillRect/>
          </a:stretch>
        </p:blipFill>
        <p:spPr>
          <a:xfrm>
            <a:off x="9886234" y="1077540"/>
            <a:ext cx="7335692" cy="8802830"/>
          </a:xfrm>
          <a:prstGeom prst="rect">
            <a:avLst/>
          </a:prstGeom>
          <a:ln w="12700">
            <a:miter lim="400000"/>
          </a:ln>
          <a:effectLst>
            <a:outerShdw sx="100000" sy="100000" kx="0" ky="0" algn="b" rotWithShape="0" blurRad="63500" dist="25400" dir="5400000">
              <a:srgbClr val="000000">
                <a:alpha val="50000"/>
              </a:srgbClr>
            </a:outerShdw>
          </a:effectLst>
        </p:spPr>
      </p:pic>
      <p:pic>
        <p:nvPicPr>
          <p:cNvPr id="252" name="pasted-movie.png" descr="pasted-movie.png"/>
          <p:cNvPicPr>
            <a:picLocks noChangeAspect="1"/>
          </p:cNvPicPr>
          <p:nvPr/>
        </p:nvPicPr>
        <p:blipFill>
          <a:blip r:embed="rId3">
            <a:extLst/>
          </a:blip>
          <a:stretch>
            <a:fillRect/>
          </a:stretch>
        </p:blipFill>
        <p:spPr>
          <a:xfrm>
            <a:off x="15033443" y="6597036"/>
            <a:ext cx="4136513" cy="6204768"/>
          </a:xfrm>
          <a:prstGeom prst="rect">
            <a:avLst/>
          </a:prstGeom>
          <a:ln w="12700">
            <a:miter lim="400000"/>
          </a:ln>
          <a:effectLst>
            <a:outerShdw sx="100000" sy="100000" kx="0" ky="0" algn="b" rotWithShape="0" blurRad="63500" dist="25400" dir="5400000">
              <a:srgbClr val="000000">
                <a:alpha val="50000"/>
              </a:srgbClr>
            </a:outerShdw>
          </a:effectLst>
        </p:spPr>
      </p:pic>
      <p:pic>
        <p:nvPicPr>
          <p:cNvPr id="253" name="pasted-movie.png" descr="pasted-movie.png"/>
          <p:cNvPicPr>
            <a:picLocks noChangeAspect="1"/>
          </p:cNvPicPr>
          <p:nvPr/>
        </p:nvPicPr>
        <p:blipFill>
          <a:blip r:embed="rId4">
            <a:extLst/>
          </a:blip>
          <a:stretch>
            <a:fillRect/>
          </a:stretch>
        </p:blipFill>
        <p:spPr>
          <a:xfrm>
            <a:off x="19569114" y="6206438"/>
            <a:ext cx="4657310" cy="6985964"/>
          </a:xfrm>
          <a:prstGeom prst="rect">
            <a:avLst/>
          </a:prstGeom>
          <a:ln w="12700">
            <a:miter lim="400000"/>
          </a:ln>
          <a:effectLst>
            <a:outerShdw sx="100000" sy="100000" kx="0" ky="0" algn="b" rotWithShape="0" blurRad="63500" dist="25400" dir="5400000">
              <a:srgbClr val="000000">
                <a:alpha val="50000"/>
              </a:srgbClr>
            </a:outerShdw>
          </a:effectLst>
        </p:spPr>
      </p:pic>
      <p:pic>
        <p:nvPicPr>
          <p:cNvPr id="254" name="pasted-movie.png" descr="pasted-movie.png"/>
          <p:cNvPicPr>
            <a:picLocks noChangeAspect="1"/>
          </p:cNvPicPr>
          <p:nvPr/>
        </p:nvPicPr>
        <p:blipFill>
          <a:blip r:embed="rId5">
            <a:extLst/>
          </a:blip>
          <a:stretch>
            <a:fillRect/>
          </a:stretch>
        </p:blipFill>
        <p:spPr>
          <a:xfrm>
            <a:off x="18057871" y="1288052"/>
            <a:ext cx="5617403" cy="5617402"/>
          </a:xfrm>
          <a:prstGeom prst="rect">
            <a:avLst/>
          </a:prstGeom>
          <a:ln w="12700">
            <a:miter lim="400000"/>
          </a:ln>
          <a:effectLst>
            <a:outerShdw sx="100000" sy="100000" kx="0" ky="0" algn="b" rotWithShape="0" blurRad="63500" dist="25400" dir="5400000">
              <a:srgbClr val="000000">
                <a:alpha val="50000"/>
              </a:srgbClr>
            </a:outerShdw>
          </a:effectLst>
        </p:spPr>
      </p:pic>
      <p:sp>
        <p:nvSpPr>
          <p:cNvPr id="255" name="Line"/>
          <p:cNvSpPr/>
          <p:nvPr/>
        </p:nvSpPr>
        <p:spPr>
          <a:xfrm>
            <a:off x="16588858" y="4485931"/>
            <a:ext cx="2296069" cy="1"/>
          </a:xfrm>
          <a:prstGeom prst="line">
            <a:avLst/>
          </a:prstGeom>
          <a:ln w="165100">
            <a:solidFill>
              <a:srgbClr val="FFFFFF"/>
            </a:solidFill>
            <a:miter lim="400000"/>
            <a:tailEnd type="triangle"/>
          </a:ln>
          <a:effectLst>
            <a:outerShdw sx="100000" sy="100000" kx="0" ky="0" algn="b" rotWithShape="0" blurRad="63500" dist="25400" dir="5400000">
              <a:srgbClr val="000000">
                <a:alpha val="50000"/>
              </a:srgbClr>
            </a:outerShdw>
          </a:effectLst>
        </p:spPr>
        <p:txBody>
          <a:bodyPr lIns="50800" tIns="50800" rIns="50800" bIns="50800" anchor="ctr"/>
          <a:lstStyle/>
          <a:p>
            <a:pPr/>
          </a:p>
        </p:txBody>
      </p:sp>
      <p:sp>
        <p:nvSpPr>
          <p:cNvPr id="256" name="Line"/>
          <p:cNvSpPr/>
          <p:nvPr/>
        </p:nvSpPr>
        <p:spPr>
          <a:xfrm>
            <a:off x="16232715" y="5728850"/>
            <a:ext cx="4100740" cy="1847049"/>
          </a:xfrm>
          <a:prstGeom prst="line">
            <a:avLst/>
          </a:prstGeom>
          <a:ln w="165100">
            <a:solidFill>
              <a:srgbClr val="FFFFFF"/>
            </a:solidFill>
            <a:miter lim="400000"/>
            <a:tailEnd type="triangle"/>
          </a:ln>
          <a:effectLst>
            <a:outerShdw sx="100000" sy="100000" kx="0" ky="0" algn="b" rotWithShape="0" blurRad="63500" dist="25400" dir="5400000">
              <a:srgbClr val="000000">
                <a:alpha val="50000"/>
              </a:srgbClr>
            </a:outerShdw>
          </a:effectLst>
        </p:spPr>
        <p:txBody>
          <a:bodyPr lIns="50800" tIns="50800" rIns="50800" bIns="50800" anchor="ctr"/>
          <a:lstStyle/>
          <a:p>
            <a:pPr/>
          </a:p>
        </p:txBody>
      </p:sp>
      <p:sp>
        <p:nvSpPr>
          <p:cNvPr id="257" name="Line"/>
          <p:cNvSpPr/>
          <p:nvPr/>
        </p:nvSpPr>
        <p:spPr>
          <a:xfrm>
            <a:off x="15457482" y="6468950"/>
            <a:ext cx="1232947" cy="1232947"/>
          </a:xfrm>
          <a:prstGeom prst="line">
            <a:avLst/>
          </a:prstGeom>
          <a:ln w="165100">
            <a:solidFill>
              <a:srgbClr val="FFFFFF"/>
            </a:solidFill>
            <a:miter lim="400000"/>
            <a:tailEnd type="triangle"/>
          </a:ln>
          <a:effectLst>
            <a:outerShdw sx="100000" sy="100000" kx="0" ky="0" algn="b" rotWithShape="0" blurRad="63500" dist="25400" dir="5400000">
              <a:srgbClr val="000000">
                <a:alpha val="50000"/>
              </a:srgbClr>
            </a:outerShdw>
          </a:effectLst>
        </p:spPr>
        <p:txBody>
          <a:bodyPr lIns="50800" tIns="50800" rIns="50800" bIns="50800" anchor="ctr"/>
          <a:lstStyle/>
          <a:p>
            <a:pPr/>
          </a:p>
        </p:txBody>
      </p:sp>
      <p:sp>
        <p:nvSpPr>
          <p:cNvPr id="258" name="“Grounded diffusion”"/>
          <p:cNvSpPr txBox="1"/>
          <p:nvPr/>
        </p:nvSpPr>
        <p:spPr>
          <a:xfrm>
            <a:off x="3562358" y="10846228"/>
            <a:ext cx="16198920" cy="8084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stStyle>
          <a:p>
            <a:pPr/>
            <a:r>
              <a:t>“Grounded diffusion”</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177" name="Our goal today is a fun, educational, and inspiring opening to set the tone for a great year.…"/>
          <p:cNvSpPr txBox="1"/>
          <p:nvPr>
            <p:ph type="body" idx="1"/>
          </p:nvPr>
        </p:nvSpPr>
        <p:spPr>
          <a:xfrm>
            <a:off x="1281300" y="3445024"/>
            <a:ext cx="21821400" cy="7538240"/>
          </a:xfrm>
          <a:prstGeom prst="rect">
            <a:avLst/>
          </a:prstGeom>
        </p:spPr>
        <p:txBody>
          <a:bodyPr/>
          <a:lstStyle/>
          <a:p>
            <a:pPr defTabSz="2023821">
              <a:defRPr spc="-164" sz="8217"/>
            </a:pPr>
            <a:r>
              <a:t>Our goal today is a fun, educational, and inspiring opening to set the tone for a great year.</a:t>
            </a:r>
          </a:p>
          <a:p>
            <a:pPr defTabSz="2023821">
              <a:defRPr spc="-164" sz="8217"/>
            </a:pPr>
          </a:p>
          <a:p>
            <a:pPr defTabSz="2023821">
              <a:defRPr spc="-164" sz="8217"/>
            </a:pPr>
            <a:r>
              <a:t>I’ll present for 20 minutes and then we’ll open to discussion.  I’ll pause for questions and feel </a:t>
            </a:r>
            <a:r>
              <a:rPr>
                <a:solidFill>
                  <a:schemeClr val="accent4">
                    <a:hueOff val="475731"/>
                    <a:satOff val="-4338"/>
                    <a:lumOff val="10182"/>
                  </a:schemeClr>
                </a:solidFill>
              </a:rPr>
              <a:t>free to interrupt me</a:t>
            </a:r>
            <a:r>
              <a:t> along the way.</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260" name="Term TWO: Multimodality…"/>
          <p:cNvSpPr txBox="1"/>
          <p:nvPr>
            <p:ph type="body" idx="1"/>
          </p:nvPr>
        </p:nvSpPr>
        <p:spPr>
          <a:xfrm>
            <a:off x="1206500" y="2269113"/>
            <a:ext cx="21971000" cy="9177774"/>
          </a:xfrm>
          <a:prstGeom prst="rect">
            <a:avLst/>
          </a:prstGeom>
        </p:spPr>
        <p:txBody>
          <a:bodyPr/>
          <a:lstStyle/>
          <a:p>
            <a:pPr/>
            <a:r>
              <a:t>Term TWO: Multimodality</a:t>
            </a:r>
          </a:p>
          <a:p>
            <a:pPr/>
          </a:p>
          <a:p>
            <a:pPr>
              <a:defRPr spc="-224" sz="11200"/>
            </a:pPr>
            <a:r>
              <a:t>Interacting with AI using audio, imagery, or video </a:t>
            </a:r>
            <a:r>
              <a:rPr i="1">
                <a:solidFill>
                  <a:schemeClr val="accent4">
                    <a:hueOff val="475731"/>
                    <a:satOff val="-4338"/>
                    <a:lumOff val="10182"/>
                  </a:schemeClr>
                </a:solidFill>
                <a:latin typeface="+mn-lt"/>
                <a:ea typeface="+mn-ea"/>
                <a:cs typeface="+mn-cs"/>
                <a:sym typeface="Helvetica Neue"/>
              </a:rPr>
              <a:t>instead of chatting</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262" name="Multimodal AI is most familiar for it’s ability to:…"/>
          <p:cNvSpPr txBox="1"/>
          <p:nvPr>
            <p:ph type="body" sz="half" idx="1"/>
          </p:nvPr>
        </p:nvSpPr>
        <p:spPr>
          <a:xfrm>
            <a:off x="755384" y="1746768"/>
            <a:ext cx="11262194" cy="9177775"/>
          </a:xfrm>
          <a:prstGeom prst="rect">
            <a:avLst/>
          </a:prstGeom>
        </p:spPr>
        <p:txBody>
          <a:bodyPr/>
          <a:lstStyle/>
          <a:p>
            <a:pPr algn="l" defTabSz="1414236">
              <a:defRPr spc="-129" sz="6496"/>
            </a:pPr>
            <a:r>
              <a:t>Multimodal AI is most familiar for it’s ability to:</a:t>
            </a:r>
          </a:p>
          <a:p>
            <a:pPr algn="l" defTabSz="1414236">
              <a:defRPr spc="-129" sz="6496"/>
            </a:pPr>
          </a:p>
          <a:p>
            <a:pPr marL="132587" indent="-132587" algn="l" defTabSz="1414236">
              <a:buSzPct val="100000"/>
              <a:buChar char="•"/>
              <a:defRPr spc="-129" sz="6496"/>
            </a:pPr>
            <a:r>
              <a:rPr>
                <a:solidFill>
                  <a:schemeClr val="accent4">
                    <a:hueOff val="475731"/>
                    <a:satOff val="-4338"/>
                    <a:lumOff val="10182"/>
                  </a:schemeClr>
                </a:solidFill>
              </a:rPr>
              <a:t>Track objects</a:t>
            </a:r>
            <a:r>
              <a:t> athletes, vehicles, targets</a:t>
            </a:r>
          </a:p>
          <a:p>
            <a:pPr marL="132587" indent="-132587" algn="l" defTabSz="1414236">
              <a:buSzPct val="100000"/>
              <a:buChar char="•"/>
              <a:defRPr spc="-129" sz="6496">
                <a:solidFill>
                  <a:schemeClr val="accent4">
                    <a:hueOff val="475731"/>
                    <a:satOff val="-4338"/>
                    <a:lumOff val="10182"/>
                  </a:schemeClr>
                </a:solidFill>
              </a:defRPr>
            </a:pPr>
            <a:r>
              <a:t>Analyze </a:t>
            </a:r>
            <a:r>
              <a:rPr>
                <a:solidFill>
                  <a:srgbClr val="FFFFFF"/>
                </a:solidFill>
              </a:rPr>
              <a:t>medical</a:t>
            </a:r>
            <a:r>
              <a:t> imagery</a:t>
            </a:r>
          </a:p>
          <a:p>
            <a:pPr marL="132587" indent="-132587" algn="l" defTabSz="1414236">
              <a:buSzPct val="100000"/>
              <a:buChar char="•"/>
              <a:defRPr spc="-129" sz="6496"/>
            </a:pPr>
            <a:r>
              <a:t>Dub voices for </a:t>
            </a:r>
            <a:r>
              <a:rPr>
                <a:solidFill>
                  <a:schemeClr val="accent4">
                    <a:hueOff val="475731"/>
                    <a:satOff val="-4338"/>
                    <a:lumOff val="10182"/>
                  </a:schemeClr>
                </a:solidFill>
              </a:rPr>
              <a:t>audio</a:t>
            </a:r>
            <a:r>
              <a:t> translation</a:t>
            </a:r>
          </a:p>
          <a:p>
            <a:pPr marL="132587" indent="-132587" algn="l" defTabSz="1414236">
              <a:buSzPct val="100000"/>
              <a:buChar char="•"/>
              <a:defRPr spc="-129" sz="6496"/>
            </a:pPr>
            <a:r>
              <a:t>Create video clones</a:t>
            </a:r>
          </a:p>
          <a:p>
            <a:pPr marL="132587" indent="-132587" algn="l" defTabSz="1414236">
              <a:buSzPct val="100000"/>
              <a:buChar char="•"/>
              <a:defRPr spc="-129" sz="6496"/>
            </a:pPr>
            <a:r>
              <a:rPr>
                <a:solidFill>
                  <a:schemeClr val="accent4">
                    <a:hueOff val="475731"/>
                    <a:satOff val="-4338"/>
                    <a:lumOff val="10182"/>
                  </a:schemeClr>
                </a:solidFill>
              </a:rPr>
              <a:t>Index </a:t>
            </a:r>
            <a:r>
              <a:t>the </a:t>
            </a:r>
            <a:r>
              <a:rPr>
                <a:solidFill>
                  <a:schemeClr val="accent4">
                    <a:hueOff val="475731"/>
                    <a:satOff val="-4338"/>
                    <a:lumOff val="10182"/>
                  </a:schemeClr>
                </a:solidFill>
              </a:rPr>
              <a:t>contents</a:t>
            </a:r>
            <a:r>
              <a:t> of images, videos, or documents</a:t>
            </a:r>
          </a:p>
        </p:txBody>
      </p:sp>
      <p:pic>
        <p:nvPicPr>
          <p:cNvPr id="263" name="pasted-movie.png" descr="pasted-movie.png"/>
          <p:cNvPicPr>
            <a:picLocks noChangeAspect="1"/>
          </p:cNvPicPr>
          <p:nvPr/>
        </p:nvPicPr>
        <p:blipFill>
          <a:blip r:embed="rId2">
            <a:extLst/>
          </a:blip>
          <a:stretch>
            <a:fillRect/>
          </a:stretch>
        </p:blipFill>
        <p:spPr>
          <a:xfrm>
            <a:off x="13255566" y="7886417"/>
            <a:ext cx="10569911" cy="5350964"/>
          </a:xfrm>
          <a:prstGeom prst="rect">
            <a:avLst/>
          </a:prstGeom>
          <a:ln w="12700">
            <a:miter lim="400000"/>
          </a:ln>
        </p:spPr>
      </p:pic>
      <p:pic>
        <p:nvPicPr>
          <p:cNvPr id="264" name="pasted-movie.png" descr="pasted-movie.png"/>
          <p:cNvPicPr>
            <a:picLocks noChangeAspect="1"/>
          </p:cNvPicPr>
          <p:nvPr/>
        </p:nvPicPr>
        <p:blipFill>
          <a:blip r:embed="rId3">
            <a:extLst/>
          </a:blip>
          <a:srcRect l="7675" t="1384" r="25557" b="34576"/>
          <a:stretch>
            <a:fillRect/>
          </a:stretch>
        </p:blipFill>
        <p:spPr>
          <a:xfrm>
            <a:off x="13452782" y="1820261"/>
            <a:ext cx="10175335" cy="5489721"/>
          </a:xfrm>
          <a:prstGeom prst="rect">
            <a:avLst/>
          </a:prstGeom>
          <a:ln w="12700">
            <a:miter lim="400000"/>
          </a:ln>
        </p:spPr>
      </p:pic>
      <p:sp>
        <p:nvSpPr>
          <p:cNvPr id="265" name="Line"/>
          <p:cNvSpPr/>
          <p:nvPr/>
        </p:nvSpPr>
        <p:spPr>
          <a:xfrm>
            <a:off x="9633822" y="4857533"/>
            <a:ext cx="3178816" cy="1"/>
          </a:xfrm>
          <a:prstGeom prst="line">
            <a:avLst/>
          </a:prstGeom>
          <a:ln w="152400">
            <a:solidFill>
              <a:srgbClr val="FFFFFF"/>
            </a:solidFill>
            <a:miter lim="400000"/>
            <a:tailEnd type="triangle"/>
          </a:ln>
          <a:effectLst>
            <a:outerShdw sx="100000" sy="100000" kx="0" ky="0" algn="b" rotWithShape="0" blurRad="63500" dist="25400" dir="5400000">
              <a:srgbClr val="000000">
                <a:alpha val="50000"/>
              </a:srgbClr>
            </a:outerShdw>
          </a:effectLst>
        </p:spPr>
        <p:txBody>
          <a:bodyPr lIns="50800" tIns="50800" rIns="50800" bIns="50800" anchor="ctr"/>
          <a:lstStyle/>
          <a:p>
            <a:pPr/>
          </a:p>
        </p:txBody>
      </p:sp>
      <p:sp>
        <p:nvSpPr>
          <p:cNvPr id="266" name="Line"/>
          <p:cNvSpPr/>
          <p:nvPr/>
        </p:nvSpPr>
        <p:spPr>
          <a:xfrm>
            <a:off x="9636014" y="9679095"/>
            <a:ext cx="3174430" cy="1"/>
          </a:xfrm>
          <a:prstGeom prst="line">
            <a:avLst/>
          </a:prstGeom>
          <a:ln w="152400">
            <a:solidFill>
              <a:srgbClr val="FFFFFF"/>
            </a:solidFill>
            <a:miter lim="400000"/>
            <a:tailEnd type="triangle"/>
          </a:ln>
          <a:effectLst>
            <a:outerShdw sx="100000" sy="100000" kx="0" ky="0" algn="b" rotWithShape="0" blurRad="63500" dist="25400" dir="5400000">
              <a:srgbClr val="000000">
                <a:alpha val="50000"/>
              </a:srgbClr>
            </a:outerShdw>
          </a:effectLst>
        </p:spPr>
        <p:txBody>
          <a:bodyPr lIns="50800" tIns="50800" rIns="50800" bIns="50800" anchor="ctr"/>
          <a:lstStyle/>
          <a:p>
            <a:pP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268" name="Truly multimodal AI actually understands the sound waves of my voice as audio and does not need convert them into text. That’s what most people don’t realize…just as you hear and understand sound, AI understands sound."/>
          <p:cNvSpPr txBox="1"/>
          <p:nvPr>
            <p:ph type="body" idx="1"/>
          </p:nvPr>
        </p:nvSpPr>
        <p:spPr>
          <a:xfrm>
            <a:off x="1206500" y="549798"/>
            <a:ext cx="21971000" cy="7265594"/>
          </a:xfrm>
          <a:prstGeom prst="rect">
            <a:avLst/>
          </a:prstGeom>
        </p:spPr>
        <p:txBody>
          <a:bodyPr/>
          <a:lstStyle/>
          <a:p>
            <a:pPr defTabSz="1975054">
              <a:defRPr spc="-181" sz="9072"/>
            </a:pPr>
            <a:r>
              <a:t>Truly multimodal AI actually understands the sound waves of my voice as audio and does not need convert them into text. That’s what most people don’t realize…just as you hear and understand sound, </a:t>
            </a:r>
            <a:r>
              <a:rPr i="1">
                <a:solidFill>
                  <a:schemeClr val="accent4">
                    <a:hueOff val="475731"/>
                    <a:satOff val="-4338"/>
                    <a:lumOff val="10182"/>
                  </a:schemeClr>
                </a:solidFill>
                <a:latin typeface="+mn-lt"/>
                <a:ea typeface="+mn-ea"/>
                <a:cs typeface="+mn-cs"/>
                <a:sym typeface="Helvetica Neue"/>
              </a:rPr>
              <a:t>AI</a:t>
            </a:r>
            <a:r>
              <a:rPr>
                <a:solidFill>
                  <a:schemeClr val="accent4">
                    <a:hueOff val="475731"/>
                    <a:satOff val="-4338"/>
                    <a:lumOff val="10182"/>
                  </a:schemeClr>
                </a:solidFill>
              </a:rPr>
              <a:t> </a:t>
            </a:r>
            <a:r>
              <a:rPr i="1">
                <a:solidFill>
                  <a:schemeClr val="accent4">
                    <a:hueOff val="475731"/>
                    <a:satOff val="-4338"/>
                    <a:lumOff val="10182"/>
                  </a:schemeClr>
                </a:solidFill>
                <a:latin typeface="+mn-lt"/>
                <a:ea typeface="+mn-ea"/>
                <a:cs typeface="+mn-cs"/>
                <a:sym typeface="Helvetica Neue"/>
              </a:rPr>
              <a:t>understands</a:t>
            </a:r>
            <a:r>
              <a:rPr>
                <a:solidFill>
                  <a:schemeClr val="accent4">
                    <a:hueOff val="475731"/>
                    <a:satOff val="-4338"/>
                    <a:lumOff val="10182"/>
                  </a:schemeClr>
                </a:solidFill>
              </a:rPr>
              <a:t> </a:t>
            </a:r>
            <a:r>
              <a:rPr i="1">
                <a:solidFill>
                  <a:schemeClr val="accent4">
                    <a:hueOff val="475731"/>
                    <a:satOff val="-4338"/>
                    <a:lumOff val="10182"/>
                  </a:schemeClr>
                </a:solidFill>
                <a:latin typeface="+mn-lt"/>
                <a:ea typeface="+mn-ea"/>
                <a:cs typeface="+mn-cs"/>
                <a:sym typeface="Helvetica Neue"/>
              </a:rPr>
              <a:t>sound</a:t>
            </a:r>
            <a:r>
              <a:t>.</a:t>
            </a:r>
          </a:p>
        </p:txBody>
      </p:sp>
      <p:pic>
        <p:nvPicPr>
          <p:cNvPr id="269" name="pasted-movie.png" descr="pasted-movie.png"/>
          <p:cNvPicPr>
            <a:picLocks noChangeAspect="1"/>
          </p:cNvPicPr>
          <p:nvPr/>
        </p:nvPicPr>
        <p:blipFill>
          <a:blip r:embed="rId2">
            <a:extLst/>
          </a:blip>
          <a:stretch>
            <a:fillRect/>
          </a:stretch>
        </p:blipFill>
        <p:spPr>
          <a:xfrm>
            <a:off x="3211953" y="8540366"/>
            <a:ext cx="3378206" cy="4504273"/>
          </a:xfrm>
          <a:prstGeom prst="rect">
            <a:avLst/>
          </a:prstGeom>
          <a:ln w="12700">
            <a:miter lim="400000"/>
          </a:ln>
        </p:spPr>
      </p:pic>
      <p:pic>
        <p:nvPicPr>
          <p:cNvPr id="270" name="pasted-movie.png" descr="pasted-movie.png"/>
          <p:cNvPicPr>
            <a:picLocks noChangeAspect="1"/>
          </p:cNvPicPr>
          <p:nvPr/>
        </p:nvPicPr>
        <p:blipFill>
          <a:blip r:embed="rId3">
            <a:extLst/>
          </a:blip>
          <a:stretch>
            <a:fillRect/>
          </a:stretch>
        </p:blipFill>
        <p:spPr>
          <a:xfrm>
            <a:off x="8670024" y="8577404"/>
            <a:ext cx="6711746" cy="4430196"/>
          </a:xfrm>
          <a:prstGeom prst="rect">
            <a:avLst/>
          </a:prstGeom>
          <a:ln w="12700">
            <a:miter lim="400000"/>
          </a:ln>
        </p:spPr>
      </p:pic>
      <p:pic>
        <p:nvPicPr>
          <p:cNvPr id="271" name="pasted-movie.png" descr="pasted-movie.png"/>
          <p:cNvPicPr>
            <a:picLocks noChangeAspect="1"/>
          </p:cNvPicPr>
          <p:nvPr/>
        </p:nvPicPr>
        <p:blipFill>
          <a:blip r:embed="rId4">
            <a:extLst/>
          </a:blip>
          <a:stretch>
            <a:fillRect/>
          </a:stretch>
        </p:blipFill>
        <p:spPr>
          <a:xfrm>
            <a:off x="17461633" y="8577404"/>
            <a:ext cx="5906928" cy="4430196"/>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pic>
        <p:nvPicPr>
          <p:cNvPr id="273" name="Picture 2" descr="Picture 2"/>
          <p:cNvPicPr>
            <a:picLocks noChangeAspect="1"/>
          </p:cNvPicPr>
          <p:nvPr/>
        </p:nvPicPr>
        <p:blipFill>
          <a:blip r:embed="rId2">
            <a:extLst/>
          </a:blip>
          <a:stretch>
            <a:fillRect/>
          </a:stretch>
        </p:blipFill>
        <p:spPr>
          <a:xfrm>
            <a:off x="870335" y="3766694"/>
            <a:ext cx="11080802" cy="7274787"/>
          </a:xfrm>
          <a:prstGeom prst="rect">
            <a:avLst/>
          </a:prstGeom>
          <a:ln w="12700">
            <a:miter lim="400000"/>
          </a:ln>
        </p:spPr>
      </p:pic>
      <p:sp>
        <p:nvSpPr>
          <p:cNvPr id="274" name="Actual interaction with Google DeepMind’s multimodal model “Flamingo…"/>
          <p:cNvSpPr txBox="1"/>
          <p:nvPr/>
        </p:nvSpPr>
        <p:spPr>
          <a:xfrm>
            <a:off x="12661361" y="1016286"/>
            <a:ext cx="11080753" cy="116834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74320" defTabSz="914400">
              <a:lnSpc>
                <a:spcPct val="81000"/>
              </a:lnSpc>
              <a:spcBef>
                <a:spcPts val="1200"/>
              </a:spcBef>
              <a:defRPr sz="4300"/>
            </a:pPr>
            <a:r>
              <a:t>Actual interaction with Google DeepMind’s multimodal model “Flamingo</a:t>
            </a:r>
          </a:p>
          <a:p>
            <a:pPr lvl="1" indent="274320" defTabSz="914400">
              <a:lnSpc>
                <a:spcPct val="81000"/>
              </a:lnSpc>
              <a:spcBef>
                <a:spcPts val="1200"/>
              </a:spcBef>
              <a:defRPr sz="4300"/>
            </a:pPr>
          </a:p>
          <a:p>
            <a:pPr lvl="1" indent="274320" defTabSz="914400">
              <a:lnSpc>
                <a:spcPct val="81000"/>
              </a:lnSpc>
              <a:spcBef>
                <a:spcPts val="1200"/>
              </a:spcBef>
              <a:defRPr sz="4300">
                <a:solidFill>
                  <a:srgbClr val="FFFF00"/>
                </a:solidFill>
              </a:defRPr>
            </a:pPr>
            <a:r>
              <a:t>APRIL 2022 (</a:t>
            </a:r>
            <a:r>
              <a:rPr u="sng"/>
              <a:t>3.5 YEARS AGO</a:t>
            </a:r>
            <a:r>
              <a:t>)</a:t>
            </a:r>
          </a:p>
          <a:p>
            <a:pPr lvl="1" indent="274320" defTabSz="914400">
              <a:lnSpc>
                <a:spcPct val="81000"/>
              </a:lnSpc>
              <a:spcBef>
                <a:spcPts val="1200"/>
              </a:spcBef>
              <a:defRPr sz="4300"/>
            </a:pPr>
          </a:p>
          <a:p>
            <a:pPr lvl="1" marL="502919" indent="-228600" defTabSz="914400">
              <a:lnSpc>
                <a:spcPct val="81000"/>
              </a:lnSpc>
              <a:spcBef>
                <a:spcPts val="1200"/>
              </a:spcBef>
              <a:buClr>
                <a:srgbClr val="07CB98"/>
              </a:buClr>
              <a:buSzPct val="100000"/>
              <a:buFont typeface="Arial"/>
              <a:buChar char="•"/>
              <a:defRPr sz="4300"/>
            </a:pPr>
            <a:r>
              <a:t>How many people are in this photo</a:t>
            </a:r>
          </a:p>
          <a:p>
            <a:pPr lvl="2" marL="731519" indent="-182880" defTabSz="914400">
              <a:lnSpc>
                <a:spcPct val="81000"/>
              </a:lnSpc>
              <a:spcBef>
                <a:spcPts val="800"/>
              </a:spcBef>
              <a:buClr>
                <a:srgbClr val="07CB98"/>
              </a:buClr>
              <a:buSzPct val="100000"/>
              <a:buFont typeface="Arial"/>
              <a:buChar char="•"/>
              <a:defRPr sz="4300"/>
            </a:pPr>
            <a:r>
              <a:t>“There at least five people in this photo”</a:t>
            </a:r>
          </a:p>
          <a:p>
            <a:pPr lvl="1" marL="502919" indent="-228600" defTabSz="914400">
              <a:lnSpc>
                <a:spcPct val="81000"/>
              </a:lnSpc>
              <a:spcBef>
                <a:spcPts val="1200"/>
              </a:spcBef>
              <a:buClr>
                <a:srgbClr val="07CB98"/>
              </a:buClr>
              <a:buSzPct val="100000"/>
              <a:buFont typeface="Arial"/>
              <a:buChar char="•"/>
              <a:defRPr sz="4300"/>
            </a:pPr>
            <a:r>
              <a:t>How many mirrors are in this photo?</a:t>
            </a:r>
          </a:p>
          <a:p>
            <a:pPr lvl="2" marL="731519" indent="-182880" defTabSz="914400">
              <a:lnSpc>
                <a:spcPct val="81000"/>
              </a:lnSpc>
              <a:spcBef>
                <a:spcPts val="800"/>
              </a:spcBef>
              <a:buClr>
                <a:srgbClr val="07CB98"/>
              </a:buClr>
              <a:buSzPct val="100000"/>
              <a:buFont typeface="Arial"/>
              <a:buChar char="•"/>
              <a:defRPr sz="4300"/>
            </a:pPr>
            <a:r>
              <a:t>“There are at least two mirrors”</a:t>
            </a:r>
          </a:p>
          <a:p>
            <a:pPr lvl="1" marL="502919" indent="-228600" defTabSz="914400">
              <a:lnSpc>
                <a:spcPct val="81000"/>
              </a:lnSpc>
              <a:spcBef>
                <a:spcPts val="1200"/>
              </a:spcBef>
              <a:buClr>
                <a:srgbClr val="07CB98"/>
              </a:buClr>
              <a:buSzPct val="100000"/>
              <a:buFont typeface="Arial"/>
              <a:buChar char="•"/>
              <a:defRPr sz="4300"/>
            </a:pPr>
            <a:r>
              <a:t>What is the person on the scale doing?</a:t>
            </a:r>
          </a:p>
          <a:p>
            <a:pPr lvl="2" marL="731519" indent="-182880" defTabSz="914400">
              <a:lnSpc>
                <a:spcPct val="81000"/>
              </a:lnSpc>
              <a:spcBef>
                <a:spcPts val="800"/>
              </a:spcBef>
              <a:buClr>
                <a:srgbClr val="07CB98"/>
              </a:buClr>
              <a:buSzPct val="100000"/>
              <a:buFont typeface="Arial"/>
              <a:buChar char="•"/>
              <a:defRPr sz="4300"/>
            </a:pPr>
            <a:r>
              <a:t>“He is looking at the scale”</a:t>
            </a:r>
          </a:p>
          <a:p>
            <a:pPr lvl="1" marL="502919" indent="-228600" defTabSz="914400">
              <a:lnSpc>
                <a:spcPct val="81000"/>
              </a:lnSpc>
              <a:spcBef>
                <a:spcPts val="1200"/>
              </a:spcBef>
              <a:buClr>
                <a:srgbClr val="07CB98"/>
              </a:buClr>
              <a:buSzPct val="100000"/>
              <a:buFont typeface="Arial"/>
              <a:buChar char="•"/>
              <a:defRPr sz="4300"/>
            </a:pPr>
            <a:r>
              <a:t>Where is Obama’s foot positioned?</a:t>
            </a:r>
          </a:p>
          <a:p>
            <a:pPr lvl="2" marL="731519" indent="-182880" defTabSz="914400">
              <a:lnSpc>
                <a:spcPct val="81000"/>
              </a:lnSpc>
              <a:spcBef>
                <a:spcPts val="800"/>
              </a:spcBef>
              <a:buClr>
                <a:srgbClr val="07CB98"/>
              </a:buClr>
              <a:buSzPct val="100000"/>
              <a:buFont typeface="Arial"/>
              <a:buChar char="•"/>
              <a:defRPr sz="4300"/>
            </a:pPr>
            <a:r>
              <a:t>“Obama’s foot is on the right side of the scale”</a:t>
            </a:r>
          </a:p>
          <a:p>
            <a:pPr lvl="1" marL="502919" indent="-228600" defTabSz="914400">
              <a:lnSpc>
                <a:spcPct val="81000"/>
              </a:lnSpc>
              <a:spcBef>
                <a:spcPts val="1200"/>
              </a:spcBef>
              <a:buClr>
                <a:srgbClr val="07CB98"/>
              </a:buClr>
              <a:buSzPct val="100000"/>
              <a:buFont typeface="Arial"/>
              <a:buChar char="•"/>
              <a:defRPr sz="4300"/>
            </a:pPr>
            <a:r>
              <a:t>What happens as a result?</a:t>
            </a:r>
          </a:p>
          <a:p>
            <a:pPr lvl="2" marL="731519" indent="-182880" defTabSz="914400">
              <a:lnSpc>
                <a:spcPct val="81000"/>
              </a:lnSpc>
              <a:spcBef>
                <a:spcPts val="800"/>
              </a:spcBef>
              <a:buClr>
                <a:srgbClr val="07CB98"/>
              </a:buClr>
              <a:buSzPct val="100000"/>
              <a:buFont typeface="Arial"/>
              <a:buChar char="•"/>
              <a:defRPr sz="4300"/>
            </a:pPr>
            <a:r>
              <a:t>“</a:t>
            </a:r>
            <a:r>
              <a:rPr>
                <a:solidFill>
                  <a:srgbClr val="FFFB00"/>
                </a:solidFill>
              </a:rPr>
              <a:t>The scale shows a higher weight</a:t>
            </a:r>
            <a:r>
              <a:t>”</a:t>
            </a:r>
          </a:p>
          <a:p>
            <a:pPr lvl="1" marL="502919" indent="-228600" defTabSz="914400">
              <a:lnSpc>
                <a:spcPct val="81000"/>
              </a:lnSpc>
              <a:spcBef>
                <a:spcPts val="1200"/>
              </a:spcBef>
              <a:buClr>
                <a:srgbClr val="07CB98"/>
              </a:buClr>
              <a:buSzPct val="100000"/>
              <a:buFont typeface="Arial"/>
              <a:buChar char="•"/>
              <a:defRPr sz="4300"/>
            </a:pPr>
            <a:r>
              <a:t>Is the person on the scale aware of it?</a:t>
            </a:r>
          </a:p>
          <a:p>
            <a:pPr lvl="2" marL="731519" indent="-182880" defTabSz="914400">
              <a:lnSpc>
                <a:spcPct val="81000"/>
              </a:lnSpc>
              <a:spcBef>
                <a:spcPts val="800"/>
              </a:spcBef>
              <a:buClr>
                <a:srgbClr val="07CB98"/>
              </a:buClr>
              <a:buSzPct val="100000"/>
              <a:buFont typeface="Arial"/>
              <a:buChar char="•"/>
              <a:defRPr sz="4300">
                <a:solidFill>
                  <a:srgbClr val="FFFB00"/>
                </a:solidFill>
              </a:defRPr>
            </a:pPr>
            <a:r>
              <a:t>“He is not aware of it.”</a:t>
            </a:r>
          </a:p>
        </p:txBody>
      </p:sp>
      <p:sp>
        <p:nvSpPr>
          <p:cNvPr id="275" name="Context Understanding"/>
          <p:cNvSpPr txBox="1"/>
          <p:nvPr/>
        </p:nvSpPr>
        <p:spPr>
          <a:xfrm>
            <a:off x="1528493" y="1804056"/>
            <a:ext cx="9764485" cy="118054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300"/>
            </a:lvl1pPr>
          </a:lstStyle>
          <a:p>
            <a:pPr/>
            <a:r>
              <a:t>Context Understanding</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277" name="Multimodality might be new to laypeople, but here is an example of me from 2023… (90 second demo)"/>
          <p:cNvSpPr txBox="1"/>
          <p:nvPr>
            <p:ph type="body" idx="1"/>
          </p:nvPr>
        </p:nvSpPr>
        <p:spPr>
          <a:xfrm>
            <a:off x="1206500" y="-3262993"/>
            <a:ext cx="21971000" cy="9177775"/>
          </a:xfrm>
          <a:prstGeom prst="rect">
            <a:avLst/>
          </a:prstGeom>
        </p:spPr>
        <p:txBody>
          <a:bodyPr/>
          <a:lstStyle/>
          <a:p>
            <a:pPr>
              <a:defRPr spc="-132" sz="6600"/>
            </a:pPr>
            <a:r>
              <a:t>Multimodality might be new to laypeople, but here is an example of me from</a:t>
            </a:r>
            <a:r>
              <a:rPr>
                <a:solidFill>
                  <a:schemeClr val="accent4">
                    <a:hueOff val="475731"/>
                    <a:satOff val="-4338"/>
                    <a:lumOff val="10182"/>
                  </a:schemeClr>
                </a:solidFill>
              </a:rPr>
              <a:t> 2023</a:t>
            </a:r>
            <a:r>
              <a:t>… </a:t>
            </a:r>
            <a:r>
              <a:rPr>
                <a:solidFill>
                  <a:schemeClr val="accent4">
                    <a:hueOff val="475731"/>
                    <a:satOff val="-4338"/>
                    <a:lumOff val="10182"/>
                  </a:schemeClr>
                </a:solidFill>
              </a:rPr>
              <a:t>(90 second demo)</a:t>
            </a:r>
          </a:p>
        </p:txBody>
      </p:sp>
      <p:pic>
        <p:nvPicPr>
          <p:cNvPr id="278" name="HeyGen Demo 2024 05 12" descr="HeyGen Demo 2024 05 12"/>
          <p:cNvPicPr>
            <a:picLocks noChangeAspect="0"/>
          </p:cNvPicPr>
          <p:nvPr>
            <a:videoFile xmlns:mc="http://schemas.openxmlformats.org/markup-compatibility/2006" xmlns:aiw="http://developer.apple.com/namespaces/iwork" r:link="rId2" mc:Ignorable="aiw" aiw:title="HeyGen Demo 2024 05 12" aiw:author="Ethan B Holland"/>
          </p:nvPr>
        </p:nvPicPr>
        <p:blipFill>
          <a:blip r:embed="rId3">
            <a:extLst/>
          </a:blip>
          <a:stretch>
            <a:fillRect/>
          </a:stretch>
        </p:blipFill>
        <p:spPr>
          <a:xfrm>
            <a:off x="2750011" y="2499686"/>
            <a:ext cx="18883978" cy="10622238"/>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27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278"/>
                </p:tgtEl>
              </p:cMediaNode>
            </p:video>
            <p:seq concurrent="1" prevAc="none" nextAc="seek">
              <p:cTn id="8" evtFilter="cancelBubble" nodeType="interactiveSeq" restart="whenNotActive" fill="hold">
                <p:stCondLst>
                  <p:cond delay="0" evt="onClick">
                    <p:tgtEl>
                      <p:spTgt spid="278"/>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78"/>
                                        </p:tgtEl>
                                      </p:cBhvr>
                                    </p:cmd>
                                  </p:childTnLst>
                                </p:cTn>
                              </p:par>
                            </p:childTnLst>
                          </p:cTn>
                        </p:par>
                      </p:childTnLst>
                    </p:cTn>
                  </p:par>
                </p:childTnLst>
              </p:cTn>
              <p:nextCondLst>
                <p:cond delay="0" evt="onClick">
                  <p:tgtEl>
                    <p:spTgt spid="278"/>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280" name="In 1995, I had a summer job as a paralegal and listened to audio of 100s of Meineke franchisee meetings.…"/>
          <p:cNvSpPr txBox="1"/>
          <p:nvPr>
            <p:ph type="body" idx="1"/>
          </p:nvPr>
        </p:nvSpPr>
        <p:spPr>
          <a:xfrm>
            <a:off x="1206500" y="2269113"/>
            <a:ext cx="21971000" cy="9177774"/>
          </a:xfrm>
          <a:prstGeom prst="rect">
            <a:avLst/>
          </a:prstGeom>
        </p:spPr>
        <p:txBody>
          <a:bodyPr/>
          <a:lstStyle/>
          <a:p>
            <a:pPr defTabSz="2389572">
              <a:defRPr spc="-203" sz="10192"/>
            </a:pPr>
            <a:r>
              <a:t>In 1995, </a:t>
            </a:r>
            <a:r>
              <a:rPr>
                <a:solidFill>
                  <a:schemeClr val="accent4">
                    <a:hueOff val="475731"/>
                    <a:satOff val="-4338"/>
                    <a:lumOff val="10182"/>
                  </a:schemeClr>
                </a:solidFill>
              </a:rPr>
              <a:t>I had a summer job as a paralegal</a:t>
            </a:r>
            <a:r>
              <a:t> and listened to audio of 100s of Meineke franchisee meetings.  </a:t>
            </a:r>
          </a:p>
          <a:p>
            <a:pPr defTabSz="2389572">
              <a:defRPr spc="-203" sz="10192"/>
            </a:pPr>
          </a:p>
          <a:p>
            <a:pPr defTabSz="2389572">
              <a:defRPr spc="-194" sz="9702"/>
            </a:pPr>
            <a:r>
              <a:rPr i="1">
                <a:latin typeface="+mn-lt"/>
                <a:ea typeface="+mn-ea"/>
                <a:cs typeface="+mn-cs"/>
                <a:sym typeface="Helvetica Neue"/>
              </a:rPr>
              <a:t>Multimodal </a:t>
            </a:r>
            <a:r>
              <a:rPr i="1">
                <a:solidFill>
                  <a:schemeClr val="accent4">
                    <a:hueOff val="475731"/>
                    <a:satOff val="-4338"/>
                    <a:lumOff val="10182"/>
                  </a:schemeClr>
                </a:solidFill>
                <a:latin typeface="+mn-lt"/>
                <a:ea typeface="+mn-ea"/>
                <a:cs typeface="+mn-cs"/>
                <a:sym typeface="Helvetica Neue"/>
              </a:rPr>
              <a:t>AI could have done an entire summer’s work in a few hours.</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282" name="Common question:…"/>
          <p:cNvSpPr txBox="1"/>
          <p:nvPr>
            <p:ph type="body" idx="1"/>
          </p:nvPr>
        </p:nvSpPr>
        <p:spPr>
          <a:xfrm>
            <a:off x="1206500" y="2269113"/>
            <a:ext cx="21971000" cy="9177774"/>
          </a:xfrm>
          <a:prstGeom prst="rect">
            <a:avLst/>
          </a:prstGeom>
        </p:spPr>
        <p:txBody>
          <a:bodyPr/>
          <a:lstStyle/>
          <a:p>
            <a:pPr/>
            <a:r>
              <a:t>Common question: </a:t>
            </a:r>
          </a:p>
          <a:p>
            <a:pPr/>
          </a:p>
          <a:p>
            <a:pPr>
              <a:defRPr spc="-208" sz="10400"/>
            </a:pPr>
            <a:r>
              <a:t>What is “Agentic AI” and how will that change what we are doing currently? </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284" name="Term THREE: Agency…"/>
          <p:cNvSpPr txBox="1"/>
          <p:nvPr>
            <p:ph type="body" idx="1"/>
          </p:nvPr>
        </p:nvSpPr>
        <p:spPr>
          <a:xfrm>
            <a:off x="1206500" y="1034480"/>
            <a:ext cx="21971000" cy="12146569"/>
          </a:xfrm>
          <a:prstGeom prst="rect">
            <a:avLst/>
          </a:prstGeom>
        </p:spPr>
        <p:txBody>
          <a:bodyPr/>
          <a:lstStyle/>
          <a:p>
            <a:pPr>
              <a:defRPr spc="-224" sz="11200"/>
            </a:pPr>
            <a:r>
              <a:t>Term THREE: Agency</a:t>
            </a:r>
          </a:p>
          <a:p>
            <a:pPr>
              <a:defRPr spc="-224" sz="11200"/>
            </a:pPr>
          </a:p>
          <a:p>
            <a:pPr>
              <a:defRPr spc="-224" sz="11200"/>
            </a:pPr>
            <a:r>
              <a:t>AI </a:t>
            </a:r>
            <a:r>
              <a:rPr>
                <a:solidFill>
                  <a:schemeClr val="accent4">
                    <a:hueOff val="475731"/>
                    <a:satOff val="-4338"/>
                    <a:lumOff val="10182"/>
                  </a:schemeClr>
                </a:solidFill>
              </a:rPr>
              <a:t>taking actions</a:t>
            </a:r>
            <a:r>
              <a:t> on your behalf</a:t>
            </a:r>
          </a:p>
          <a:p>
            <a:pPr>
              <a:defRPr spc="-224" sz="11200"/>
            </a:pPr>
            <a:r>
              <a:t>Language is an </a:t>
            </a:r>
            <a:r>
              <a:rPr i="1">
                <a:latin typeface="+mn-lt"/>
                <a:ea typeface="+mn-ea"/>
                <a:cs typeface="+mn-cs"/>
                <a:sym typeface="Helvetica Neue"/>
              </a:rPr>
              <a:t>interface</a:t>
            </a:r>
            <a:endParaRPr i="1">
              <a:latin typeface="+mn-lt"/>
              <a:ea typeface="+mn-ea"/>
              <a:cs typeface="+mn-cs"/>
              <a:sym typeface="Helvetica Neue"/>
            </a:endParaRPr>
          </a:p>
          <a:p>
            <a:pPr>
              <a:defRPr spc="-224" sz="11200"/>
            </a:pPr>
            <a:endParaRPr i="1">
              <a:latin typeface="+mn-lt"/>
              <a:ea typeface="+mn-ea"/>
              <a:cs typeface="+mn-cs"/>
              <a:sym typeface="Helvetica Neue"/>
            </a:endParaRP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286" name="Like multimodality, agency helps us break away from thinking of AI as simply “chat bots”…"/>
          <p:cNvSpPr txBox="1"/>
          <p:nvPr>
            <p:ph type="body" idx="1"/>
          </p:nvPr>
        </p:nvSpPr>
        <p:spPr>
          <a:xfrm>
            <a:off x="1206500" y="4309197"/>
            <a:ext cx="21971000" cy="7329443"/>
          </a:xfrm>
          <a:prstGeom prst="rect">
            <a:avLst/>
          </a:prstGeom>
        </p:spPr>
        <p:txBody>
          <a:bodyPr/>
          <a:lstStyle>
            <a:lvl1pPr>
              <a:defRPr spc="-224" sz="11200"/>
            </a:lvl1pPr>
          </a:lstStyle>
          <a:p>
            <a:pPr/>
            <a:r>
              <a:t>Like multimodality, agency helps us break away from thinking of AI as simply “chat bots”…</a:t>
            </a:r>
            <a:endParaRPr i="1">
              <a:latin typeface="+mn-lt"/>
              <a:ea typeface="+mn-ea"/>
              <a:cs typeface="+mn-cs"/>
              <a:sym typeface="Helvetica Neue"/>
            </a:endParaRP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288" name="Agents work with tools to take actions on your behalf…"/>
          <p:cNvSpPr txBox="1"/>
          <p:nvPr>
            <p:ph type="body" idx="1"/>
          </p:nvPr>
        </p:nvSpPr>
        <p:spPr>
          <a:xfrm>
            <a:off x="636669" y="784715"/>
            <a:ext cx="11365641" cy="12146570"/>
          </a:xfrm>
          <a:prstGeom prst="rect">
            <a:avLst/>
          </a:prstGeom>
        </p:spPr>
        <p:txBody>
          <a:bodyPr/>
          <a:lstStyle/>
          <a:p>
            <a:pPr defTabSz="1853137">
              <a:defRPr spc="-170" sz="8512"/>
            </a:pPr>
            <a:r>
              <a:t>Agents work with tools to </a:t>
            </a:r>
            <a:r>
              <a:rPr>
                <a:solidFill>
                  <a:schemeClr val="accent4">
                    <a:hueOff val="475731"/>
                    <a:satOff val="-4338"/>
                    <a:lumOff val="10182"/>
                  </a:schemeClr>
                </a:solidFill>
              </a:rPr>
              <a:t>take actions</a:t>
            </a:r>
            <a:r>
              <a:t> on your behalf</a:t>
            </a:r>
          </a:p>
          <a:p>
            <a:pPr defTabSz="1853137">
              <a:defRPr spc="-170" sz="8512"/>
            </a:pPr>
            <a:r>
              <a:t>Language is an </a:t>
            </a:r>
            <a:r>
              <a:rPr i="1">
                <a:latin typeface="+mn-lt"/>
                <a:ea typeface="+mn-ea"/>
                <a:cs typeface="+mn-cs"/>
                <a:sym typeface="Helvetica Neue"/>
              </a:rPr>
              <a:t>interface.</a:t>
            </a:r>
            <a:endParaRPr i="1">
              <a:latin typeface="+mn-lt"/>
              <a:ea typeface="+mn-ea"/>
              <a:cs typeface="+mn-cs"/>
              <a:sym typeface="Helvetica Neue"/>
            </a:endParaRPr>
          </a:p>
          <a:p>
            <a:pPr defTabSz="1853137">
              <a:defRPr spc="-170" sz="8512"/>
            </a:pPr>
            <a:endParaRPr i="1">
              <a:latin typeface="+mn-lt"/>
              <a:ea typeface="+mn-ea"/>
              <a:cs typeface="+mn-cs"/>
              <a:sym typeface="Helvetica Neue"/>
            </a:endParaRPr>
          </a:p>
          <a:p>
            <a:pPr defTabSz="1853137">
              <a:defRPr spc="-170" sz="8512"/>
            </a:pPr>
            <a:r>
              <a:t>The answer is </a:t>
            </a:r>
            <a:r>
              <a:rPr>
                <a:solidFill>
                  <a:schemeClr val="accent4">
                    <a:hueOff val="475731"/>
                    <a:satOff val="-4338"/>
                    <a:lumOff val="10182"/>
                  </a:schemeClr>
                </a:solidFill>
              </a:rPr>
              <a:t>not immediate</a:t>
            </a:r>
            <a:r>
              <a:t> like a chat.  </a:t>
            </a:r>
            <a:r>
              <a:rPr>
                <a:solidFill>
                  <a:schemeClr val="accent4">
                    <a:hueOff val="475731"/>
                    <a:satOff val="-4338"/>
                    <a:lumOff val="10182"/>
                  </a:schemeClr>
                </a:solidFill>
              </a:rPr>
              <a:t>It’s important to select the proper tool.</a:t>
            </a:r>
            <a:endParaRPr i="1">
              <a:latin typeface="+mn-lt"/>
              <a:ea typeface="+mn-ea"/>
              <a:cs typeface="+mn-cs"/>
              <a:sym typeface="Helvetica Neue"/>
            </a:endParaRPr>
          </a:p>
        </p:txBody>
      </p:sp>
      <p:pic>
        <p:nvPicPr>
          <p:cNvPr id="289" name="pasted-movie.png" descr="pasted-movie.png"/>
          <p:cNvPicPr>
            <a:picLocks noChangeAspect="1"/>
          </p:cNvPicPr>
          <p:nvPr/>
        </p:nvPicPr>
        <p:blipFill>
          <a:blip r:embed="rId2">
            <a:extLst/>
          </a:blip>
          <a:srcRect l="0" t="0" r="32285" b="16758"/>
          <a:stretch>
            <a:fillRect/>
          </a:stretch>
        </p:blipFill>
        <p:spPr>
          <a:xfrm>
            <a:off x="13112892" y="359900"/>
            <a:ext cx="5503829" cy="6834724"/>
          </a:xfrm>
          <a:prstGeom prst="rect">
            <a:avLst/>
          </a:prstGeom>
          <a:ln w="12700">
            <a:miter lim="400000"/>
          </a:ln>
        </p:spPr>
      </p:pic>
      <p:sp>
        <p:nvSpPr>
          <p:cNvPr id="290" name="Oval"/>
          <p:cNvSpPr/>
          <p:nvPr/>
        </p:nvSpPr>
        <p:spPr>
          <a:xfrm>
            <a:off x="12579430" y="3606685"/>
            <a:ext cx="5326064" cy="2865230"/>
          </a:xfrm>
          <a:prstGeom prst="ellipse">
            <a:avLst/>
          </a:prstGeom>
          <a:ln w="177800">
            <a:solidFill>
              <a:schemeClr val="accent4">
                <a:hueOff val="475731"/>
                <a:satOff val="-4338"/>
                <a:lumOff val="10182"/>
              </a:schemeClr>
            </a:solidFill>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p>
        </p:txBody>
      </p:sp>
      <p:pic>
        <p:nvPicPr>
          <p:cNvPr id="291" name="pasted-movie.png" descr="pasted-movie.png"/>
          <p:cNvPicPr>
            <a:picLocks noChangeAspect="1"/>
          </p:cNvPicPr>
          <p:nvPr/>
        </p:nvPicPr>
        <p:blipFill>
          <a:blip r:embed="rId3">
            <a:extLst/>
          </a:blip>
          <a:stretch>
            <a:fillRect/>
          </a:stretch>
        </p:blipFill>
        <p:spPr>
          <a:xfrm>
            <a:off x="18126003" y="5437551"/>
            <a:ext cx="5503864" cy="8001770"/>
          </a:xfrm>
          <a:prstGeom prst="rect">
            <a:avLst/>
          </a:prstGeom>
          <a:ln w="12700">
            <a:miter lim="400000"/>
          </a:ln>
        </p:spPr>
      </p:pic>
      <p:sp>
        <p:nvSpPr>
          <p:cNvPr id="292" name="Oval"/>
          <p:cNvSpPr/>
          <p:nvPr/>
        </p:nvSpPr>
        <p:spPr>
          <a:xfrm>
            <a:off x="17716191" y="9065645"/>
            <a:ext cx="4869931" cy="2078003"/>
          </a:xfrm>
          <a:prstGeom prst="ellipse">
            <a:avLst/>
          </a:prstGeom>
          <a:ln w="177800">
            <a:solidFill>
              <a:schemeClr val="accent4">
                <a:hueOff val="475731"/>
                <a:satOff val="-4338"/>
                <a:lumOff val="10182"/>
              </a:schemeClr>
            </a:solidFill>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p>
        </p:txBody>
      </p:sp>
      <p:sp>
        <p:nvSpPr>
          <p:cNvPr id="293" name="Line"/>
          <p:cNvSpPr/>
          <p:nvPr/>
        </p:nvSpPr>
        <p:spPr>
          <a:xfrm flipV="1">
            <a:off x="12114315" y="6070324"/>
            <a:ext cx="2716344" cy="3770236"/>
          </a:xfrm>
          <a:prstGeom prst="line">
            <a:avLst/>
          </a:prstGeom>
          <a:ln w="165100">
            <a:solidFill>
              <a:srgbClr val="FFFFFF"/>
            </a:solidFill>
            <a:miter lim="400000"/>
            <a:tailEnd type="triangle"/>
          </a:ln>
        </p:spPr>
        <p:txBody>
          <a:bodyPr lIns="50800" tIns="50800" rIns="50800" bIns="50800" anchor="ctr"/>
          <a:lstStyle/>
          <a:p>
            <a:pPr/>
          </a:p>
        </p:txBody>
      </p:sp>
      <p:sp>
        <p:nvSpPr>
          <p:cNvPr id="294" name="Line"/>
          <p:cNvSpPr/>
          <p:nvPr/>
        </p:nvSpPr>
        <p:spPr>
          <a:xfrm flipV="1">
            <a:off x="10552676" y="10258230"/>
            <a:ext cx="7684284" cy="912884"/>
          </a:xfrm>
          <a:prstGeom prst="line">
            <a:avLst/>
          </a:prstGeom>
          <a:ln w="165100">
            <a:solidFill>
              <a:srgbClr val="FFFFFF"/>
            </a:solidFill>
            <a:miter lim="400000"/>
            <a:tailEnd type="triangle"/>
          </a:ln>
        </p:spPr>
        <p:txBody>
          <a:bodyPr lIns="50800" tIns="50800" rIns="50800" bIns="50800" anchor="ctr"/>
          <a:lstStyle/>
          <a:p>
            <a:pPr/>
          </a:p>
        </p:txBody>
      </p:sp>
      <p:pic>
        <p:nvPicPr>
          <p:cNvPr id="295" name="pasted-movie.png" descr="pasted-movie.png"/>
          <p:cNvPicPr>
            <a:picLocks noChangeAspect="1"/>
          </p:cNvPicPr>
          <p:nvPr/>
        </p:nvPicPr>
        <p:blipFill>
          <a:blip r:embed="rId4">
            <a:extLst/>
          </a:blip>
          <a:stretch>
            <a:fillRect/>
          </a:stretch>
        </p:blipFill>
        <p:spPr>
          <a:xfrm>
            <a:off x="18932774" y="2192152"/>
            <a:ext cx="4311565" cy="2425255"/>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179" name="About me…"/>
          <p:cNvSpPr txBox="1"/>
          <p:nvPr>
            <p:ph type="body" idx="1"/>
          </p:nvPr>
        </p:nvSpPr>
        <p:spPr>
          <a:xfrm>
            <a:off x="1040299" y="3438375"/>
            <a:ext cx="21971001" cy="7855616"/>
          </a:xfrm>
          <a:prstGeom prst="rect">
            <a:avLst/>
          </a:prstGeom>
        </p:spPr>
        <p:txBody>
          <a:bodyPr/>
          <a:lstStyle/>
          <a:p>
            <a:pPr marL="130302" indent="-130302" algn="l" defTabSz="1389853">
              <a:buSzPct val="100000"/>
              <a:buChar char="•"/>
              <a:defRPr spc="-132" sz="6612"/>
            </a:pPr>
            <a:r>
              <a:t> About me</a:t>
            </a:r>
          </a:p>
          <a:p>
            <a:pPr marL="130302" indent="-130302" algn="l" defTabSz="1389853">
              <a:buSzPct val="100000"/>
              <a:buChar char="•"/>
              <a:defRPr spc="-132" sz="6612"/>
            </a:pPr>
            <a:r>
              <a:t> Guiding principles </a:t>
            </a:r>
          </a:p>
          <a:p>
            <a:pPr marL="130302" indent="-130302" algn="l" defTabSz="1389853">
              <a:buSzPct val="100000"/>
              <a:buChar char="•"/>
              <a:defRPr spc="-132" sz="6612"/>
            </a:pPr>
            <a:r>
              <a:t> Terms</a:t>
            </a:r>
          </a:p>
          <a:p>
            <a:pPr lvl="1" marL="260604" indent="0" algn="l" defTabSz="1389853">
              <a:buSzPct val="100000"/>
              <a:buChar char="•"/>
              <a:defRPr spc="-132" sz="6612"/>
            </a:pPr>
            <a:r>
              <a:t>   Generative AI</a:t>
            </a:r>
          </a:p>
          <a:p>
            <a:pPr lvl="1" marL="260604" indent="0" algn="l" defTabSz="1389853">
              <a:buSzPct val="100000"/>
              <a:buChar char="•"/>
              <a:defRPr spc="-132" sz="6612"/>
            </a:pPr>
            <a:r>
              <a:t>   Multimodal AI</a:t>
            </a:r>
          </a:p>
          <a:p>
            <a:pPr lvl="1" marL="260604" indent="0" algn="l" defTabSz="1389853">
              <a:buSzPct val="100000"/>
              <a:buChar char="•"/>
              <a:defRPr spc="-132" sz="6612"/>
            </a:pPr>
            <a:r>
              <a:t>   Agents</a:t>
            </a:r>
          </a:p>
          <a:p>
            <a:pPr lvl="1" marL="260604" indent="0" algn="l" defTabSz="1389853">
              <a:buSzPct val="100000"/>
              <a:buChar char="•"/>
              <a:defRPr spc="-132" sz="6612"/>
            </a:pPr>
            <a:r>
              <a:t>   Open Source</a:t>
            </a:r>
          </a:p>
          <a:p>
            <a:pPr marL="130302" indent="-130302" algn="l" defTabSz="1389853">
              <a:buSzPct val="100000"/>
              <a:buChar char="•"/>
              <a:defRPr i="1" spc="-132" sz="6612">
                <a:latin typeface="+mn-lt"/>
                <a:ea typeface="+mn-ea"/>
                <a:cs typeface="+mn-cs"/>
                <a:sym typeface="Helvetica Neue"/>
              </a:defRPr>
            </a:pPr>
            <a:r>
              <a:t> “Three minutes of awe!”</a:t>
            </a:r>
          </a:p>
          <a:p>
            <a:pPr marL="130302" indent="-130302" algn="l" defTabSz="1389853">
              <a:buSzPct val="100000"/>
              <a:buChar char="•"/>
              <a:defRPr spc="-132" sz="6612"/>
            </a:pPr>
            <a:r>
              <a:t> Open discussion and Q&amp;A</a:t>
            </a:r>
          </a:p>
        </p:txBody>
      </p:sp>
      <p:sp>
        <p:nvSpPr>
          <p:cNvPr id="180" name="Agenda"/>
          <p:cNvSpPr txBox="1"/>
          <p:nvPr/>
        </p:nvSpPr>
        <p:spPr>
          <a:xfrm>
            <a:off x="9488855" y="567312"/>
            <a:ext cx="5406290" cy="18495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defRPr spc="-232" sz="11600">
                <a:latin typeface="Helvetica Neue Medium"/>
                <a:ea typeface="Helvetica Neue Medium"/>
                <a:cs typeface="Helvetica Neue Medium"/>
                <a:sym typeface="Helvetica Neue Medium"/>
              </a:defRPr>
            </a:lvl1pPr>
          </a:lstStyle>
          <a:p>
            <a:pPr/>
            <a:r>
              <a:t>Agenda</a:t>
            </a:r>
          </a:p>
        </p:txBody>
      </p:sp>
      <p:pic>
        <p:nvPicPr>
          <p:cNvPr id="181" name="raw.png" descr="raw.png"/>
          <p:cNvPicPr>
            <a:picLocks noChangeAspect="1"/>
          </p:cNvPicPr>
          <p:nvPr/>
        </p:nvPicPr>
        <p:blipFill>
          <a:blip r:embed="rId2">
            <a:extLst/>
          </a:blip>
          <a:stretch>
            <a:fillRect/>
          </a:stretch>
        </p:blipFill>
        <p:spPr>
          <a:xfrm>
            <a:off x="12522050" y="3659499"/>
            <a:ext cx="11120050" cy="7413367"/>
          </a:xfrm>
          <a:prstGeom prst="rect">
            <a:avLst/>
          </a:prstGeom>
          <a:ln w="12700">
            <a:miter lim="400000"/>
          </a:ln>
        </p:spPr>
      </p:pic>
      <p:sp>
        <p:nvSpPr>
          <p:cNvPr id="182" name="Text"/>
          <p:cNvSpPr txBox="1"/>
          <p:nvPr/>
        </p:nvSpPr>
        <p:spPr>
          <a:xfrm>
            <a:off x="2723315" y="-2869026"/>
            <a:ext cx="1270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00000"/>
              </a:lnSpc>
              <a:spcBef>
                <a:spcPts val="0"/>
              </a:spcBef>
              <a:defRPr sz="1200">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297" name="Agentic Prompt: Example 1…"/>
          <p:cNvSpPr txBox="1"/>
          <p:nvPr>
            <p:ph type="body" idx="1"/>
          </p:nvPr>
        </p:nvSpPr>
        <p:spPr>
          <a:xfrm>
            <a:off x="1206500" y="1034480"/>
            <a:ext cx="21971000" cy="12146569"/>
          </a:xfrm>
          <a:prstGeom prst="rect">
            <a:avLst/>
          </a:prstGeom>
        </p:spPr>
        <p:txBody>
          <a:bodyPr/>
          <a:lstStyle/>
          <a:p>
            <a:pPr defTabSz="1121635">
              <a:defRPr spc="-187" sz="9384"/>
            </a:pPr>
            <a:r>
              <a:t>Agentic Prompt: Example 1</a:t>
            </a:r>
            <a:endParaRPr i="1">
              <a:latin typeface="+mn-lt"/>
              <a:ea typeface="+mn-ea"/>
              <a:cs typeface="+mn-cs"/>
              <a:sym typeface="Helvetica Neue"/>
            </a:endParaRPr>
          </a:p>
          <a:p>
            <a:pPr defTabSz="1121635">
              <a:defRPr spc="-106" sz="5336"/>
            </a:pPr>
            <a:endParaRPr i="1">
              <a:latin typeface="+mn-lt"/>
              <a:ea typeface="+mn-ea"/>
              <a:cs typeface="+mn-cs"/>
              <a:sym typeface="Helvetica Neue"/>
            </a:endParaRPr>
          </a:p>
          <a:p>
            <a:pPr defTabSz="1121635">
              <a:defRPr spc="-106" sz="5336"/>
            </a:pPr>
            <a:r>
              <a:rPr i="1">
                <a:latin typeface="+mn-lt"/>
                <a:ea typeface="+mn-ea"/>
                <a:cs typeface="+mn-cs"/>
                <a:sym typeface="Helvetica Neue"/>
              </a:rPr>
              <a:t>(Actual prompt - will show the result at the end)</a:t>
            </a:r>
            <a:endParaRPr i="1">
              <a:latin typeface="+mn-lt"/>
              <a:ea typeface="+mn-ea"/>
              <a:cs typeface="+mn-cs"/>
              <a:sym typeface="Helvetica Neue"/>
            </a:endParaRPr>
          </a:p>
          <a:p>
            <a:pPr algn="l" defTabSz="1121635">
              <a:defRPr spc="-106" sz="5336"/>
            </a:pPr>
            <a:endParaRPr i="1">
              <a:latin typeface="+mn-lt"/>
              <a:ea typeface="+mn-ea"/>
              <a:cs typeface="+mn-cs"/>
              <a:sym typeface="Helvetica Neue"/>
            </a:endParaRPr>
          </a:p>
          <a:p>
            <a:pPr algn="l" defTabSz="1121635">
              <a:defRPr spc="-106" sz="5336"/>
            </a:pPr>
            <a:r>
              <a:rPr i="1">
                <a:latin typeface="+mn-lt"/>
                <a:ea typeface="+mn-ea"/>
                <a:cs typeface="+mn-cs"/>
                <a:sym typeface="Helvetica Neue"/>
              </a:rPr>
              <a:t>“I need to know about the enforceability of non-compete agreements in Delaware for mid-level employees in the tech industry.  Can you please:</a:t>
            </a:r>
            <a:endParaRPr i="1">
              <a:latin typeface="+mn-lt"/>
              <a:ea typeface="+mn-ea"/>
              <a:cs typeface="+mn-cs"/>
              <a:sym typeface="Helvetica Neue"/>
            </a:endParaRPr>
          </a:p>
          <a:p>
            <a:pPr algn="l" defTabSz="1121635">
              <a:defRPr spc="-106" sz="5336"/>
            </a:pPr>
            <a:endParaRPr i="1">
              <a:latin typeface="+mn-lt"/>
              <a:ea typeface="+mn-ea"/>
              <a:cs typeface="+mn-cs"/>
              <a:sym typeface="Helvetica Neue"/>
            </a:endParaRPr>
          </a:p>
          <a:p>
            <a:pPr marL="105155" indent="-105155" algn="l" defTabSz="1121635">
              <a:buSzPct val="100000"/>
              <a:buChar char="•"/>
              <a:defRPr spc="-106" sz="5336"/>
            </a:pPr>
            <a:r>
              <a:rPr i="1">
                <a:latin typeface="+mn-lt"/>
                <a:ea typeface="+mn-ea"/>
                <a:cs typeface="+mn-cs"/>
                <a:sym typeface="Helvetica Neue"/>
              </a:rPr>
              <a:t> </a:t>
            </a:r>
            <a:r>
              <a:rPr i="1">
                <a:solidFill>
                  <a:schemeClr val="accent4">
                    <a:hueOff val="475731"/>
                    <a:satOff val="-4338"/>
                    <a:lumOff val="10182"/>
                  </a:schemeClr>
                </a:solidFill>
                <a:latin typeface="+mn-lt"/>
                <a:ea typeface="+mn-ea"/>
                <a:cs typeface="+mn-cs"/>
                <a:sym typeface="Helvetica Neue"/>
              </a:rPr>
              <a:t>Search</a:t>
            </a:r>
            <a:r>
              <a:rPr i="1">
                <a:latin typeface="+mn-lt"/>
                <a:ea typeface="+mn-ea"/>
                <a:cs typeface="+mn-cs"/>
                <a:sym typeface="Helvetica Neue"/>
              </a:rPr>
              <a:t> recent case law and statutes in Delaware.</a:t>
            </a:r>
            <a:endParaRPr i="1">
              <a:latin typeface="+mn-lt"/>
              <a:ea typeface="+mn-ea"/>
              <a:cs typeface="+mn-cs"/>
              <a:sym typeface="Helvetica Neue"/>
            </a:endParaRPr>
          </a:p>
          <a:p>
            <a:pPr marL="105155" indent="-105155" algn="l" defTabSz="1121635">
              <a:buSzPct val="100000"/>
              <a:buChar char="•"/>
              <a:defRPr spc="-106" sz="5336"/>
            </a:pPr>
            <a:r>
              <a:rPr i="1">
                <a:latin typeface="+mn-lt"/>
                <a:ea typeface="+mn-ea"/>
                <a:cs typeface="+mn-cs"/>
                <a:sym typeface="Helvetica Neue"/>
              </a:rPr>
              <a:t> </a:t>
            </a:r>
            <a:r>
              <a:rPr i="1">
                <a:solidFill>
                  <a:schemeClr val="accent4">
                    <a:hueOff val="475731"/>
                    <a:satOff val="-4338"/>
                    <a:lumOff val="10182"/>
                  </a:schemeClr>
                </a:solidFill>
                <a:latin typeface="+mn-lt"/>
                <a:ea typeface="+mn-ea"/>
                <a:cs typeface="+mn-cs"/>
                <a:sym typeface="Helvetica Neue"/>
              </a:rPr>
              <a:t>Summarize</a:t>
            </a:r>
            <a:r>
              <a:rPr i="1">
                <a:latin typeface="+mn-lt"/>
                <a:ea typeface="+mn-ea"/>
                <a:cs typeface="+mn-cs"/>
                <a:sym typeface="Helvetica Neue"/>
              </a:rPr>
              <a:t> the current legal standard in plain English.</a:t>
            </a:r>
            <a:endParaRPr i="1">
              <a:latin typeface="+mn-lt"/>
              <a:ea typeface="+mn-ea"/>
              <a:cs typeface="+mn-cs"/>
              <a:sym typeface="Helvetica Neue"/>
            </a:endParaRPr>
          </a:p>
          <a:p>
            <a:pPr marL="105155" indent="-105155" algn="l" defTabSz="1121635">
              <a:buSzPct val="100000"/>
              <a:buChar char="•"/>
              <a:defRPr spc="-106" sz="5336"/>
            </a:pPr>
            <a:r>
              <a:rPr i="1">
                <a:latin typeface="+mn-lt"/>
                <a:ea typeface="+mn-ea"/>
                <a:cs typeface="+mn-cs"/>
                <a:sym typeface="Helvetica Neue"/>
              </a:rPr>
              <a:t> </a:t>
            </a:r>
            <a:r>
              <a:rPr i="1">
                <a:solidFill>
                  <a:schemeClr val="accent4">
                    <a:hueOff val="475731"/>
                    <a:satOff val="-4338"/>
                    <a:lumOff val="10182"/>
                  </a:schemeClr>
                </a:solidFill>
                <a:latin typeface="+mn-lt"/>
                <a:ea typeface="+mn-ea"/>
                <a:cs typeface="+mn-cs"/>
                <a:sym typeface="Helvetica Neue"/>
              </a:rPr>
              <a:t>Identify</a:t>
            </a:r>
            <a:r>
              <a:rPr i="1">
                <a:latin typeface="+mn-lt"/>
                <a:ea typeface="+mn-ea"/>
                <a:cs typeface="+mn-cs"/>
                <a:sym typeface="Helvetica Neue"/>
              </a:rPr>
              <a:t> any unsettled issues or conflicting rulings.</a:t>
            </a:r>
            <a:endParaRPr i="1">
              <a:latin typeface="+mn-lt"/>
              <a:ea typeface="+mn-ea"/>
              <a:cs typeface="+mn-cs"/>
              <a:sym typeface="Helvetica Neue"/>
            </a:endParaRPr>
          </a:p>
          <a:p>
            <a:pPr marL="105155" indent="-105155" algn="l" defTabSz="1121635">
              <a:buSzPct val="100000"/>
              <a:buChar char="•"/>
              <a:defRPr spc="-106" sz="5336"/>
            </a:pPr>
            <a:r>
              <a:rPr i="1">
                <a:latin typeface="+mn-lt"/>
                <a:ea typeface="+mn-ea"/>
                <a:cs typeface="+mn-cs"/>
                <a:sym typeface="Helvetica Neue"/>
              </a:rPr>
              <a:t> </a:t>
            </a:r>
            <a:r>
              <a:rPr i="1">
                <a:solidFill>
                  <a:schemeClr val="accent4">
                    <a:hueOff val="475731"/>
                    <a:satOff val="-4338"/>
                    <a:lumOff val="10182"/>
                  </a:schemeClr>
                </a:solidFill>
                <a:latin typeface="+mn-lt"/>
                <a:ea typeface="+mn-ea"/>
                <a:cs typeface="+mn-cs"/>
                <a:sym typeface="Helvetica Neue"/>
              </a:rPr>
              <a:t>Draft</a:t>
            </a:r>
            <a:r>
              <a:rPr i="1">
                <a:latin typeface="+mn-lt"/>
                <a:ea typeface="+mn-ea"/>
                <a:cs typeface="+mn-cs"/>
                <a:sym typeface="Helvetica Neue"/>
              </a:rPr>
              <a:t> a short client-ready memo (3–4 paragraphs) explaining the risks and likely enforceability.</a:t>
            </a:r>
            <a:endParaRPr i="1">
              <a:latin typeface="+mn-lt"/>
              <a:ea typeface="+mn-ea"/>
              <a:cs typeface="+mn-cs"/>
              <a:sym typeface="Helvetica Neue"/>
            </a:endParaRPr>
          </a:p>
          <a:p>
            <a:pPr marL="105155" indent="-105155" algn="l" defTabSz="1121635">
              <a:buSzPct val="100000"/>
              <a:buChar char="•"/>
              <a:defRPr spc="-106" sz="5336"/>
            </a:pPr>
            <a:r>
              <a:rPr i="1">
                <a:solidFill>
                  <a:schemeClr val="accent4">
                    <a:hueOff val="475731"/>
                    <a:satOff val="-4338"/>
                    <a:lumOff val="10182"/>
                  </a:schemeClr>
                </a:solidFill>
                <a:latin typeface="+mn-lt"/>
                <a:ea typeface="+mn-ea"/>
                <a:cs typeface="+mn-cs"/>
                <a:sym typeface="Helvetica Neue"/>
              </a:rPr>
              <a:t> Double-check</a:t>
            </a:r>
            <a:r>
              <a:rPr i="1">
                <a:latin typeface="+mn-lt"/>
                <a:ea typeface="+mn-ea"/>
                <a:cs typeface="+mn-cs"/>
                <a:sym typeface="Helvetica Neue"/>
              </a:rPr>
              <a:t> citations against authoritative sources before finalizing.”</a:t>
            </a:r>
            <a:endParaRPr i="1">
              <a:latin typeface="+mn-lt"/>
              <a:ea typeface="+mn-ea"/>
              <a:cs typeface="+mn-cs"/>
              <a:sym typeface="Helvetica Neue"/>
            </a:endParaRPr>
          </a:p>
          <a:p>
            <a:pPr marL="105155" indent="-105155" algn="l" defTabSz="1121635">
              <a:buSzPct val="100000"/>
              <a:buChar char="•"/>
              <a:defRPr spc="-106" sz="5336"/>
            </a:pPr>
            <a:r>
              <a:rPr i="1">
                <a:latin typeface="+mn-lt"/>
                <a:ea typeface="+mn-ea"/>
                <a:cs typeface="+mn-cs"/>
                <a:sym typeface="Helvetica Neue"/>
              </a:rPr>
              <a:t> </a:t>
            </a:r>
            <a:r>
              <a:rPr i="1">
                <a:solidFill>
                  <a:schemeClr val="accent4">
                    <a:hueOff val="475731"/>
                    <a:satOff val="-4338"/>
                    <a:lumOff val="10182"/>
                  </a:schemeClr>
                </a:solidFill>
                <a:latin typeface="+mn-lt"/>
                <a:ea typeface="+mn-ea"/>
                <a:cs typeface="+mn-cs"/>
                <a:sym typeface="Helvetica Neue"/>
              </a:rPr>
              <a:t>Email the results </a:t>
            </a:r>
            <a:r>
              <a:rPr i="1">
                <a:latin typeface="+mn-lt"/>
                <a:ea typeface="+mn-ea"/>
                <a:cs typeface="+mn-cs"/>
                <a:sym typeface="Helvetica Neue"/>
              </a:rPr>
              <a:t>to these email address (attached Excel sheet)</a:t>
            </a:r>
            <a:endParaRPr i="1">
              <a:latin typeface="+mn-lt"/>
              <a:ea typeface="+mn-ea"/>
              <a:cs typeface="+mn-cs"/>
              <a:sym typeface="Helvetica Neue"/>
            </a:endParaRPr>
          </a:p>
          <a:p>
            <a:pPr defTabSz="1121635">
              <a:defRPr spc="-106" sz="5336"/>
            </a:pPr>
            <a:endParaRPr i="1">
              <a:latin typeface="+mn-lt"/>
              <a:ea typeface="+mn-ea"/>
              <a:cs typeface="+mn-cs"/>
              <a:sym typeface="Helvetica Neue"/>
            </a:endParaRP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299" name="I ran the agentic non-compete example.…"/>
          <p:cNvSpPr txBox="1"/>
          <p:nvPr>
            <p:ph type="body" idx="1"/>
          </p:nvPr>
        </p:nvSpPr>
        <p:spPr>
          <a:xfrm>
            <a:off x="1206500" y="-848692"/>
            <a:ext cx="21971000" cy="7152045"/>
          </a:xfrm>
          <a:prstGeom prst="rect">
            <a:avLst/>
          </a:prstGeom>
        </p:spPr>
        <p:txBody>
          <a:bodyPr/>
          <a:lstStyle/>
          <a:p>
            <a:pPr>
              <a:defRPr spc="-164" sz="8200"/>
            </a:pPr>
            <a:r>
              <a:t>I ran the agentic non-compete example.</a:t>
            </a:r>
          </a:p>
          <a:p>
            <a:pPr>
              <a:defRPr spc="-164" sz="8200"/>
            </a:pPr>
          </a:p>
          <a:p>
            <a:pPr>
              <a:defRPr spc="-164" sz="8200"/>
            </a:pPr>
            <a:r>
              <a:t>GPT-5 Pro </a:t>
            </a:r>
            <a:r>
              <a:rPr>
                <a:solidFill>
                  <a:schemeClr val="accent4">
                    <a:hueOff val="475731"/>
                    <a:satOff val="-4338"/>
                    <a:lumOff val="10182"/>
                  </a:schemeClr>
                </a:solidFill>
              </a:rPr>
              <a:t>thought for </a:t>
            </a:r>
            <a:r>
              <a:rPr i="1">
                <a:solidFill>
                  <a:schemeClr val="accent4">
                    <a:hueOff val="475731"/>
                    <a:satOff val="-4338"/>
                    <a:lumOff val="10182"/>
                  </a:schemeClr>
                </a:solidFill>
                <a:latin typeface="+mn-lt"/>
                <a:ea typeface="+mn-ea"/>
                <a:cs typeface="+mn-cs"/>
                <a:sym typeface="Helvetica Neue"/>
              </a:rPr>
              <a:t>8 minutes and 51 seconds</a:t>
            </a:r>
            <a:r>
              <a:rPr>
                <a:solidFill>
                  <a:schemeClr val="accent4">
                    <a:hueOff val="475731"/>
                    <a:satOff val="-4338"/>
                    <a:lumOff val="10182"/>
                  </a:schemeClr>
                </a:solidFill>
              </a:rPr>
              <a:t> </a:t>
            </a:r>
            <a:r>
              <a:rPr i="1">
                <a:solidFill>
                  <a:schemeClr val="accent4">
                    <a:hueOff val="475731"/>
                    <a:satOff val="-4338"/>
                    <a:lumOff val="10182"/>
                  </a:schemeClr>
                </a:solidFill>
                <a:latin typeface="+mn-lt"/>
                <a:ea typeface="+mn-ea"/>
                <a:cs typeface="+mn-cs"/>
                <a:sym typeface="Helvetica Neue"/>
              </a:rPr>
              <a:t>and returned a 7-page report.</a:t>
            </a:r>
          </a:p>
        </p:txBody>
      </p:sp>
      <p:pic>
        <p:nvPicPr>
          <p:cNvPr id="300" name="pasted-movie.png" descr="pasted-movie.png"/>
          <p:cNvPicPr>
            <a:picLocks noChangeAspect="1"/>
          </p:cNvPicPr>
          <p:nvPr/>
        </p:nvPicPr>
        <p:blipFill>
          <a:blip r:embed="rId2">
            <a:extLst/>
          </a:blip>
          <a:stretch>
            <a:fillRect/>
          </a:stretch>
        </p:blipFill>
        <p:spPr>
          <a:xfrm>
            <a:off x="3854573" y="5437789"/>
            <a:ext cx="17018001" cy="4597401"/>
          </a:xfrm>
          <a:prstGeom prst="rect">
            <a:avLst/>
          </a:prstGeom>
          <a:ln w="12700">
            <a:miter lim="400000"/>
          </a:ln>
        </p:spPr>
      </p:pic>
      <p:sp>
        <p:nvSpPr>
          <p:cNvPr id="301" name="Oval"/>
          <p:cNvSpPr/>
          <p:nvPr/>
        </p:nvSpPr>
        <p:spPr>
          <a:xfrm>
            <a:off x="3600326" y="5641947"/>
            <a:ext cx="5264472" cy="2152756"/>
          </a:xfrm>
          <a:prstGeom prst="ellipse">
            <a:avLst/>
          </a:prstGeom>
          <a:ln w="177800">
            <a:solidFill>
              <a:schemeClr val="accent4">
                <a:hueOff val="475731"/>
                <a:satOff val="-4338"/>
                <a:lumOff val="10182"/>
              </a:schemeClr>
            </a:solidFill>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p>
        </p:txBody>
      </p:sp>
      <p:sp>
        <p:nvSpPr>
          <p:cNvPr id="302" name="I’ve included the results in an appendix at the end of these slides."/>
          <p:cNvSpPr txBox="1"/>
          <p:nvPr/>
        </p:nvSpPr>
        <p:spPr>
          <a:xfrm>
            <a:off x="2147195" y="10781015"/>
            <a:ext cx="20089610" cy="23634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80000"/>
              </a:lnSpc>
              <a:spcBef>
                <a:spcPts val="0"/>
              </a:spcBef>
              <a:defRPr spc="-164" sz="8200">
                <a:latin typeface="Helvetica Neue Medium"/>
                <a:ea typeface="Helvetica Neue Medium"/>
                <a:cs typeface="Helvetica Neue Medium"/>
                <a:sym typeface="Helvetica Neue Medium"/>
              </a:defRPr>
            </a:lvl1pPr>
          </a:lstStyle>
          <a:p>
            <a:pPr/>
            <a:r>
              <a:t>I’ve included the results in an appendix at the end of these slides. </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04" name="Agentic Prompt: Example 2…"/>
          <p:cNvSpPr txBox="1"/>
          <p:nvPr>
            <p:ph type="body" idx="1"/>
          </p:nvPr>
        </p:nvSpPr>
        <p:spPr>
          <a:xfrm>
            <a:off x="1206500" y="1034480"/>
            <a:ext cx="21971000" cy="12146569"/>
          </a:xfrm>
          <a:prstGeom prst="rect">
            <a:avLst/>
          </a:prstGeom>
        </p:spPr>
        <p:txBody>
          <a:bodyPr/>
          <a:lstStyle/>
          <a:p>
            <a:pPr defTabSz="1072869">
              <a:defRPr spc="-179" sz="8976"/>
            </a:pPr>
            <a:r>
              <a:t>Agentic Prompt: Example 2</a:t>
            </a:r>
          </a:p>
          <a:p>
            <a:pPr defTabSz="1072869">
              <a:defRPr spc="-102" sz="5104"/>
            </a:pPr>
            <a:endParaRPr i="1">
              <a:latin typeface="+mn-lt"/>
              <a:ea typeface="+mn-ea"/>
              <a:cs typeface="+mn-cs"/>
              <a:sym typeface="Helvetica Neue"/>
            </a:endParaRPr>
          </a:p>
          <a:p>
            <a:pPr algn="l" defTabSz="1072869">
              <a:defRPr spc="-102" sz="5104"/>
            </a:pPr>
            <a:endParaRPr i="1">
              <a:latin typeface="+mn-lt"/>
              <a:ea typeface="+mn-ea"/>
              <a:cs typeface="+mn-cs"/>
              <a:sym typeface="Helvetica Neue"/>
            </a:endParaRPr>
          </a:p>
          <a:p>
            <a:pPr algn="l" defTabSz="1072869">
              <a:defRPr spc="-102" sz="5104"/>
            </a:pPr>
            <a:r>
              <a:rPr i="1">
                <a:latin typeface="+mn-lt"/>
                <a:ea typeface="+mn-ea"/>
                <a:cs typeface="+mn-cs"/>
                <a:sym typeface="Helvetica Neue"/>
              </a:rPr>
              <a:t>“You are a </a:t>
            </a:r>
            <a:r>
              <a:rPr i="1">
                <a:solidFill>
                  <a:schemeClr val="accent4">
                    <a:hueOff val="475731"/>
                    <a:satOff val="-4338"/>
                    <a:lumOff val="10182"/>
                  </a:schemeClr>
                </a:solidFill>
                <a:latin typeface="+mn-lt"/>
                <a:ea typeface="+mn-ea"/>
                <a:cs typeface="+mn-cs"/>
                <a:sym typeface="Helvetica Neue"/>
              </a:rPr>
              <a:t>trial preparation assistant</a:t>
            </a:r>
            <a:r>
              <a:rPr i="1">
                <a:latin typeface="+mn-lt"/>
                <a:ea typeface="+mn-ea"/>
                <a:cs typeface="+mn-cs"/>
                <a:sym typeface="Helvetica Neue"/>
              </a:rPr>
              <a:t>. I am defending a medical malpractice case in Maryland.</a:t>
            </a:r>
            <a:endParaRPr i="1">
              <a:latin typeface="+mn-lt"/>
              <a:ea typeface="+mn-ea"/>
              <a:cs typeface="+mn-cs"/>
              <a:sym typeface="Helvetica Neue"/>
            </a:endParaRPr>
          </a:p>
          <a:p>
            <a:pPr algn="l" defTabSz="1072869">
              <a:defRPr spc="-102" sz="5104"/>
            </a:pPr>
            <a:endParaRPr i="1">
              <a:latin typeface="+mn-lt"/>
              <a:ea typeface="+mn-ea"/>
              <a:cs typeface="+mn-cs"/>
              <a:sym typeface="Helvetica Neue"/>
            </a:endParaRPr>
          </a:p>
          <a:p>
            <a:pPr marL="100584" indent="-100584" algn="l" defTabSz="1072869">
              <a:buSzPct val="100000"/>
              <a:buChar char="•"/>
              <a:defRPr spc="-102" sz="5104"/>
            </a:pPr>
            <a:r>
              <a:rPr i="1">
                <a:latin typeface="+mn-lt"/>
                <a:ea typeface="+mn-ea"/>
                <a:cs typeface="+mn-cs"/>
                <a:sym typeface="Helvetica Neue"/>
              </a:rPr>
              <a:t> </a:t>
            </a:r>
            <a:r>
              <a:rPr i="1">
                <a:solidFill>
                  <a:schemeClr val="accent4">
                    <a:hueOff val="475731"/>
                    <a:satOff val="-4338"/>
                    <a:lumOff val="10182"/>
                  </a:schemeClr>
                </a:solidFill>
                <a:latin typeface="+mn-lt"/>
                <a:ea typeface="+mn-ea"/>
                <a:cs typeface="+mn-cs"/>
                <a:sym typeface="Helvetica Neue"/>
              </a:rPr>
              <a:t>Review the witness list </a:t>
            </a:r>
            <a:r>
              <a:rPr i="1">
                <a:latin typeface="+mn-lt"/>
                <a:ea typeface="+mn-ea"/>
                <a:cs typeface="+mn-cs"/>
                <a:sym typeface="Helvetica Neue"/>
              </a:rPr>
              <a:t>and </a:t>
            </a:r>
            <a:r>
              <a:rPr i="1">
                <a:solidFill>
                  <a:schemeClr val="accent4">
                    <a:hueOff val="475731"/>
                    <a:satOff val="-4338"/>
                    <a:lumOff val="10182"/>
                  </a:schemeClr>
                </a:solidFill>
                <a:latin typeface="+mn-lt"/>
                <a:ea typeface="+mn-ea"/>
                <a:cs typeface="+mn-cs"/>
                <a:sym typeface="Helvetica Neue"/>
              </a:rPr>
              <a:t>identify</a:t>
            </a:r>
            <a:r>
              <a:rPr i="1">
                <a:latin typeface="+mn-lt"/>
                <a:ea typeface="+mn-ea"/>
                <a:cs typeface="+mn-cs"/>
                <a:sym typeface="Helvetica Neue"/>
              </a:rPr>
              <a:t> the plaintiff’s expert witnesses.</a:t>
            </a:r>
            <a:endParaRPr i="1">
              <a:latin typeface="+mn-lt"/>
              <a:ea typeface="+mn-ea"/>
              <a:cs typeface="+mn-cs"/>
              <a:sym typeface="Helvetica Neue"/>
            </a:endParaRPr>
          </a:p>
          <a:p>
            <a:pPr marL="100584" indent="-100584" algn="l" defTabSz="1072869">
              <a:buSzPct val="100000"/>
              <a:buChar char="•"/>
              <a:defRPr spc="-102" sz="5104"/>
            </a:pPr>
            <a:r>
              <a:rPr i="1">
                <a:latin typeface="+mn-lt"/>
                <a:ea typeface="+mn-ea"/>
                <a:cs typeface="+mn-cs"/>
                <a:sym typeface="Helvetica Neue"/>
              </a:rPr>
              <a:t> For each expert, </a:t>
            </a:r>
            <a:r>
              <a:rPr i="1">
                <a:solidFill>
                  <a:schemeClr val="accent4">
                    <a:hueOff val="475731"/>
                    <a:satOff val="-4338"/>
                    <a:lumOff val="10182"/>
                  </a:schemeClr>
                </a:solidFill>
                <a:latin typeface="+mn-lt"/>
                <a:ea typeface="+mn-ea"/>
                <a:cs typeface="+mn-cs"/>
                <a:sym typeface="Helvetica Neue"/>
              </a:rPr>
              <a:t>gather prior testimony (from databases, publications, or reported cases)</a:t>
            </a:r>
            <a:r>
              <a:rPr i="1">
                <a:latin typeface="+mn-lt"/>
                <a:ea typeface="+mn-ea"/>
                <a:cs typeface="+mn-cs"/>
                <a:sym typeface="Helvetica Neue"/>
              </a:rPr>
              <a:t> that might be used for impeachment.</a:t>
            </a:r>
            <a:endParaRPr i="1">
              <a:latin typeface="+mn-lt"/>
              <a:ea typeface="+mn-ea"/>
              <a:cs typeface="+mn-cs"/>
              <a:sym typeface="Helvetica Neue"/>
            </a:endParaRPr>
          </a:p>
          <a:p>
            <a:pPr marL="100584" indent="-100584" algn="l" defTabSz="1072869">
              <a:buSzPct val="100000"/>
              <a:buChar char="•"/>
              <a:defRPr spc="-102" sz="5104"/>
            </a:pPr>
            <a:r>
              <a:rPr i="1">
                <a:latin typeface="+mn-lt"/>
                <a:ea typeface="+mn-ea"/>
                <a:cs typeface="+mn-cs"/>
                <a:sym typeface="Helvetica Neue"/>
              </a:rPr>
              <a:t> </a:t>
            </a:r>
            <a:r>
              <a:rPr i="1">
                <a:solidFill>
                  <a:schemeClr val="accent4">
                    <a:hueOff val="475731"/>
                    <a:satOff val="-4338"/>
                    <a:lumOff val="10182"/>
                  </a:schemeClr>
                </a:solidFill>
                <a:latin typeface="+mn-lt"/>
                <a:ea typeface="+mn-ea"/>
                <a:cs typeface="+mn-cs"/>
                <a:sym typeface="Helvetica Neue"/>
              </a:rPr>
              <a:t>Highlight inconsistencies</a:t>
            </a:r>
            <a:r>
              <a:rPr i="1">
                <a:latin typeface="+mn-lt"/>
                <a:ea typeface="+mn-ea"/>
                <a:cs typeface="+mn-cs"/>
                <a:sym typeface="Helvetica Neue"/>
              </a:rPr>
              <a:t> between their past testimony and their current report.</a:t>
            </a:r>
            <a:endParaRPr i="1">
              <a:latin typeface="+mn-lt"/>
              <a:ea typeface="+mn-ea"/>
              <a:cs typeface="+mn-cs"/>
              <a:sym typeface="Helvetica Neue"/>
            </a:endParaRPr>
          </a:p>
          <a:p>
            <a:pPr marL="100584" indent="-100584" algn="l" defTabSz="1072869">
              <a:buSzPct val="100000"/>
              <a:buChar char="•"/>
              <a:defRPr spc="-102" sz="5104"/>
            </a:pPr>
            <a:r>
              <a:rPr i="1">
                <a:latin typeface="+mn-lt"/>
                <a:ea typeface="+mn-ea"/>
                <a:cs typeface="+mn-cs"/>
                <a:sym typeface="Helvetica Neue"/>
              </a:rPr>
              <a:t> </a:t>
            </a:r>
            <a:r>
              <a:rPr i="1">
                <a:solidFill>
                  <a:schemeClr val="accent4">
                    <a:hueOff val="475731"/>
                    <a:satOff val="-4338"/>
                    <a:lumOff val="10182"/>
                  </a:schemeClr>
                </a:solidFill>
                <a:latin typeface="+mn-lt"/>
                <a:ea typeface="+mn-ea"/>
                <a:cs typeface="+mn-cs"/>
                <a:sym typeface="Helvetica Neue"/>
              </a:rPr>
              <a:t>Draft a cross-examination outline with 10–15 key questions</a:t>
            </a:r>
            <a:r>
              <a:rPr i="1">
                <a:latin typeface="+mn-lt"/>
                <a:ea typeface="+mn-ea"/>
                <a:cs typeface="+mn-cs"/>
                <a:sym typeface="Helvetica Neue"/>
              </a:rPr>
              <a:t> per expert, grouped by theme (credentials, methodology, bias, prior inconsistent statements).</a:t>
            </a:r>
            <a:endParaRPr i="1">
              <a:latin typeface="+mn-lt"/>
              <a:ea typeface="+mn-ea"/>
              <a:cs typeface="+mn-cs"/>
              <a:sym typeface="Helvetica Neue"/>
            </a:endParaRPr>
          </a:p>
          <a:p>
            <a:pPr marL="100584" indent="-100584" algn="l" defTabSz="1072869">
              <a:buSzPct val="100000"/>
              <a:buChar char="•"/>
              <a:defRPr spc="-102" sz="5104"/>
            </a:pPr>
            <a:r>
              <a:rPr i="1">
                <a:latin typeface="+mn-lt"/>
                <a:ea typeface="+mn-ea"/>
                <a:cs typeface="+mn-cs"/>
                <a:sym typeface="Helvetica Neue"/>
              </a:rPr>
              <a:t> </a:t>
            </a:r>
            <a:r>
              <a:rPr i="1">
                <a:solidFill>
                  <a:schemeClr val="accent4">
                    <a:hueOff val="475731"/>
                    <a:satOff val="-4338"/>
                    <a:lumOff val="10182"/>
                  </a:schemeClr>
                </a:solidFill>
                <a:latin typeface="+mn-lt"/>
                <a:ea typeface="+mn-ea"/>
                <a:cs typeface="+mn-cs"/>
                <a:sym typeface="Helvetica Neue"/>
              </a:rPr>
              <a:t>Flag</a:t>
            </a:r>
            <a:r>
              <a:rPr i="1">
                <a:latin typeface="+mn-lt"/>
                <a:ea typeface="+mn-ea"/>
                <a:cs typeface="+mn-cs"/>
                <a:sym typeface="Helvetica Neue"/>
              </a:rPr>
              <a:t> any legal risks (e.g., evidentiary objections under Daubert/Frye).</a:t>
            </a:r>
            <a:endParaRPr i="1">
              <a:latin typeface="+mn-lt"/>
              <a:ea typeface="+mn-ea"/>
              <a:cs typeface="+mn-cs"/>
              <a:sym typeface="Helvetica Neue"/>
            </a:endParaRPr>
          </a:p>
          <a:p>
            <a:pPr marL="100584" indent="-100584" algn="l" defTabSz="1072869">
              <a:buSzPct val="100000"/>
              <a:buChar char="•"/>
              <a:defRPr spc="-102" sz="5104"/>
            </a:pPr>
            <a:r>
              <a:rPr i="1">
                <a:latin typeface="+mn-lt"/>
                <a:ea typeface="+mn-ea"/>
                <a:cs typeface="+mn-cs"/>
                <a:sym typeface="Helvetica Neue"/>
              </a:rPr>
              <a:t> </a:t>
            </a:r>
            <a:r>
              <a:rPr i="1">
                <a:solidFill>
                  <a:schemeClr val="accent4">
                    <a:hueOff val="475731"/>
                    <a:satOff val="-4338"/>
                    <a:lumOff val="10182"/>
                  </a:schemeClr>
                </a:solidFill>
                <a:latin typeface="+mn-lt"/>
                <a:ea typeface="+mn-ea"/>
                <a:cs typeface="+mn-cs"/>
                <a:sym typeface="Helvetica Neue"/>
              </a:rPr>
              <a:t>Present the outline in a structured format </a:t>
            </a:r>
            <a:r>
              <a:rPr i="1">
                <a:latin typeface="+mn-lt"/>
                <a:ea typeface="+mn-ea"/>
                <a:cs typeface="+mn-cs"/>
                <a:sym typeface="Helvetica Neue"/>
              </a:rPr>
              <a:t>I can take into court.”</a:t>
            </a:r>
            <a:endParaRPr i="1">
              <a:latin typeface="+mn-lt"/>
              <a:ea typeface="+mn-ea"/>
              <a:cs typeface="+mn-cs"/>
              <a:sym typeface="Helvetica Neue"/>
            </a:endParaRPr>
          </a:p>
          <a:p>
            <a:pPr defTabSz="1072869">
              <a:defRPr spc="-102" sz="5104"/>
            </a:pPr>
            <a:endParaRPr i="1">
              <a:latin typeface="+mn-lt"/>
              <a:ea typeface="+mn-ea"/>
              <a:cs typeface="+mn-cs"/>
              <a:sym typeface="Helvetica Neue"/>
            </a:endParaRP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06" name="Group question:…"/>
          <p:cNvSpPr txBox="1"/>
          <p:nvPr>
            <p:ph type="body" idx="1"/>
          </p:nvPr>
        </p:nvSpPr>
        <p:spPr>
          <a:xfrm>
            <a:off x="1206500" y="2269113"/>
            <a:ext cx="21971000" cy="9177774"/>
          </a:xfrm>
          <a:prstGeom prst="rect">
            <a:avLst/>
          </a:prstGeom>
        </p:spPr>
        <p:txBody>
          <a:bodyPr/>
          <a:lstStyle/>
          <a:p>
            <a:pPr/>
            <a:r>
              <a:t>Group question: </a:t>
            </a:r>
          </a:p>
          <a:p>
            <a:pPr/>
          </a:p>
          <a:p>
            <a:pPr>
              <a:defRPr spc="-208" sz="10400"/>
            </a:pPr>
            <a:r>
              <a:t>“What are ‘prompts’ and do I need to be a “prompt engineer” to use these AI tools?” </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pic>
        <p:nvPicPr>
          <p:cNvPr id="308" name="raw.png" descr="raw.png"/>
          <p:cNvPicPr>
            <a:picLocks noChangeAspect="1"/>
          </p:cNvPicPr>
          <p:nvPr/>
        </p:nvPicPr>
        <p:blipFill>
          <a:blip r:embed="rId2">
            <a:extLst/>
          </a:blip>
          <a:stretch>
            <a:fillRect/>
          </a:stretch>
        </p:blipFill>
        <p:spPr>
          <a:xfrm>
            <a:off x="1132984" y="6299546"/>
            <a:ext cx="10436506" cy="6957671"/>
          </a:xfrm>
          <a:prstGeom prst="rect">
            <a:avLst/>
          </a:prstGeom>
          <a:ln w="12700">
            <a:miter lim="400000"/>
          </a:ln>
        </p:spPr>
      </p:pic>
      <p:sp>
        <p:nvSpPr>
          <p:cNvPr id="309" name="ACTUAL PROMPT: Single-panel magazine cartoon, black-and-white pen-and-ink with graphite cross-hatching. Courtroom interior: judge on bench in back left (minimal face), scales-of-justice emblem on panel, a few faint gallery silhouettes. Foreground at coun"/>
          <p:cNvSpPr txBox="1"/>
          <p:nvPr/>
        </p:nvSpPr>
        <p:spPr>
          <a:xfrm>
            <a:off x="12019557" y="8217685"/>
            <a:ext cx="11955927" cy="42610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vl1pPr>
          </a:lstStyle>
          <a:p>
            <a:pPr/>
            <a:r>
              <a:t>ACTUAL PROMPT: Single-panel magazine cartoon, black-and-white pen-and-ink with graphite cross-hatching. Courtroom interior: judge on bench in back left (minimal face), scales-of-justice emblem on panel, a few faint gallery silhouettes. Foreground at counsel table: human lawyer in suit smiling and gently coaching a friendly, slightly nervous boxy robot in a suit holding papers. Hand-drawn frame around the scene. Clean white margin BELOW the frame for the caption. Centered caption outside the panel in a classic serif magazine style, EXACT text: “Follow My Lead.” No color, no speech bubbles, crisp linework, tasteful shading, slide-ready, 16:9</a:t>
            </a:r>
          </a:p>
        </p:txBody>
      </p:sp>
      <p:sp>
        <p:nvSpPr>
          <p:cNvPr id="310" name="MY PROMPT: “Redo this in the black and white style of the New Yorker”"/>
          <p:cNvSpPr txBox="1"/>
          <p:nvPr/>
        </p:nvSpPr>
        <p:spPr>
          <a:xfrm>
            <a:off x="11302397" y="2642802"/>
            <a:ext cx="9258975" cy="13533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sz="4400">
                <a:latin typeface="Arial"/>
                <a:ea typeface="Arial"/>
                <a:cs typeface="Arial"/>
                <a:sym typeface="Arial"/>
              </a:defRPr>
            </a:pPr>
            <a:r>
              <a:t>MY PROMPT: “</a:t>
            </a:r>
            <a:r>
              <a:rPr>
                <a:solidFill>
                  <a:schemeClr val="accent4">
                    <a:hueOff val="475731"/>
                    <a:satOff val="-4338"/>
                    <a:lumOff val="10182"/>
                  </a:schemeClr>
                </a:solidFill>
              </a:rPr>
              <a:t>Redo this in the black and white style of the New Yorker</a:t>
            </a:r>
            <a:r>
              <a:t>”</a:t>
            </a:r>
          </a:p>
        </p:txBody>
      </p:sp>
      <p:pic>
        <p:nvPicPr>
          <p:cNvPr id="311" name="pasted-movie.png" descr="pasted-movie.png"/>
          <p:cNvPicPr>
            <a:picLocks noChangeAspect="1"/>
          </p:cNvPicPr>
          <p:nvPr/>
        </p:nvPicPr>
        <p:blipFill>
          <a:blip r:embed="rId3">
            <a:extLst/>
          </a:blip>
          <a:stretch>
            <a:fillRect/>
          </a:stretch>
        </p:blipFill>
        <p:spPr>
          <a:xfrm>
            <a:off x="2501954" y="753275"/>
            <a:ext cx="7698565" cy="5132375"/>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13" name="“The most obvious, lowest risk way to use AI (and to get a sense of how good it is) is to ask it for second opinions in your area of expertise. This works across most fields. And I’d go further: increasingly, not using AI as a second opinion is going to "/>
          <p:cNvSpPr txBox="1"/>
          <p:nvPr>
            <p:ph type="body" idx="1"/>
          </p:nvPr>
        </p:nvSpPr>
        <p:spPr>
          <a:xfrm>
            <a:off x="1206500" y="2269113"/>
            <a:ext cx="21971000" cy="9177774"/>
          </a:xfrm>
          <a:prstGeom prst="rect">
            <a:avLst/>
          </a:prstGeom>
        </p:spPr>
        <p:txBody>
          <a:bodyPr/>
          <a:lstStyle/>
          <a:p>
            <a:pPr algn="l" defTabSz="457200">
              <a:lnSpc>
                <a:spcPct val="100000"/>
              </a:lnSpc>
              <a:defRPr spc="0" sz="5200">
                <a:latin typeface="Arial"/>
                <a:ea typeface="Arial"/>
                <a:cs typeface="Arial"/>
                <a:sym typeface="Arial"/>
              </a:defRPr>
            </a:pPr>
            <a:r>
              <a:t>“</a:t>
            </a:r>
            <a:r>
              <a:rPr>
                <a:solidFill>
                  <a:schemeClr val="accent4">
                    <a:hueOff val="475731"/>
                    <a:satOff val="-4338"/>
                    <a:lumOff val="10182"/>
                  </a:schemeClr>
                </a:solidFill>
              </a:rPr>
              <a:t>The most obvious, lowest risk way to use AI (and to get a sense of how good it is) is to ask it for second opinions in your area of expertise.</a:t>
            </a:r>
            <a:r>
              <a:t> This works across most fields. And I’d go further: increasingly, not using AI as a second opinion is going to lead to worse outcomes.”</a:t>
            </a:r>
          </a:p>
          <a:p>
            <a:pPr algn="l" defTabSz="457200">
              <a:lnSpc>
                <a:spcPct val="100000"/>
              </a:lnSpc>
              <a:defRPr spc="0" sz="5200">
                <a:latin typeface="Arial"/>
                <a:ea typeface="Arial"/>
                <a:cs typeface="Arial"/>
                <a:sym typeface="Arial"/>
              </a:defRPr>
            </a:pPr>
          </a:p>
          <a:p>
            <a:pPr algn="l" defTabSz="457200">
              <a:lnSpc>
                <a:spcPct val="100000"/>
              </a:lnSpc>
              <a:defRPr spc="0" sz="5200">
                <a:latin typeface="Arial"/>
                <a:ea typeface="Arial"/>
                <a:cs typeface="Arial"/>
                <a:sym typeface="Arial"/>
              </a:defRPr>
            </a:pPr>
            <a:r>
              <a:t>-Ethan Mollick </a:t>
            </a:r>
            <a:r>
              <a:rPr u="sng">
                <a:hlinkClick r:id="rId2" invalidUrl="" action="" tgtFrame="" tooltip="" history="1" highlightClick="0" endSnd="0"/>
              </a:rPr>
              <a:t>https://x.com/emollick/status/1924152902907494870</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15" name="Common question:…"/>
          <p:cNvSpPr txBox="1"/>
          <p:nvPr>
            <p:ph type="body" idx="1"/>
          </p:nvPr>
        </p:nvSpPr>
        <p:spPr>
          <a:xfrm>
            <a:off x="1206500" y="2269113"/>
            <a:ext cx="21971000" cy="9177774"/>
          </a:xfrm>
          <a:prstGeom prst="rect">
            <a:avLst/>
          </a:prstGeom>
        </p:spPr>
        <p:txBody>
          <a:bodyPr/>
          <a:lstStyle/>
          <a:p>
            <a:pPr/>
            <a:r>
              <a:t>Common question: </a:t>
            </a:r>
          </a:p>
          <a:p>
            <a:pPr/>
          </a:p>
          <a:p>
            <a:pPr>
              <a:defRPr spc="-208" sz="10400"/>
            </a:pPr>
            <a:r>
              <a:t>“I want to avoid hallucinations so what must I do when using an AI tool to prevent (or minimize) hallucinations?”</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17" name="AI agent capabilities double every seven months…"/>
          <p:cNvSpPr txBox="1"/>
          <p:nvPr>
            <p:ph type="body" idx="1"/>
          </p:nvPr>
        </p:nvSpPr>
        <p:spPr>
          <a:xfrm>
            <a:off x="1206500" y="784715"/>
            <a:ext cx="21971000" cy="12146570"/>
          </a:xfrm>
          <a:prstGeom prst="rect">
            <a:avLst/>
          </a:prstGeom>
        </p:spPr>
        <p:txBody>
          <a:bodyPr/>
          <a:lstStyle/>
          <a:p>
            <a:pPr defTabSz="1511770">
              <a:defRPr spc="-138" sz="6944"/>
            </a:pPr>
          </a:p>
          <a:p>
            <a:pPr defTabSz="1511770">
              <a:defRPr spc="-138" sz="6944"/>
            </a:pPr>
          </a:p>
          <a:p>
            <a:pPr defTabSz="1511770">
              <a:defRPr spc="-138" sz="6944">
                <a:solidFill>
                  <a:schemeClr val="accent4">
                    <a:hueOff val="475731"/>
                    <a:satOff val="-4338"/>
                    <a:lumOff val="10182"/>
                  </a:schemeClr>
                </a:solidFill>
              </a:defRPr>
            </a:pPr>
            <a:r>
              <a:t>AI agent capabilities double every seven months</a:t>
            </a:r>
          </a:p>
          <a:p>
            <a:pPr defTabSz="1511770">
              <a:defRPr spc="-84" sz="4216"/>
            </a:pPr>
          </a:p>
          <a:p>
            <a:pPr defTabSz="1511770">
              <a:defRPr spc="-84" sz="4216"/>
            </a:pPr>
          </a:p>
          <a:p>
            <a:pPr algn="l" defTabSz="283463">
              <a:lnSpc>
                <a:spcPct val="100000"/>
              </a:lnSpc>
              <a:defRPr spc="0" sz="4588">
                <a:latin typeface="Arial"/>
                <a:ea typeface="Arial"/>
                <a:cs typeface="Arial"/>
                <a:sym typeface="Arial"/>
              </a:defRPr>
            </a:pPr>
            <a:r>
              <a:t>“Randomized trial AI for legal work finds Reasoning models are a big deal: Law students using o1-preview had</a:t>
            </a:r>
            <a:r>
              <a:rPr>
                <a:solidFill>
                  <a:schemeClr val="accent4">
                    <a:hueOff val="475731"/>
                    <a:satOff val="-4338"/>
                    <a:lumOff val="10182"/>
                  </a:schemeClr>
                </a:solidFill>
              </a:rPr>
              <a:t> the quality of their work on most tasks increase (up to 28%) &amp; time savings of 12-28%. There were a few hallucinations, but a RAG-based AI* reduced those to human level.” -</a:t>
            </a:r>
            <a:r>
              <a:rPr u="sng">
                <a:hlinkClick r:id="rId2" invalidUrl="" action="" tgtFrame="" tooltip="" history="1" highlightClick="0" endSnd="0"/>
              </a:rPr>
              <a:t>Ethan Mollick</a:t>
            </a:r>
            <a:r>
              <a:t>, Wharton Business, </a:t>
            </a:r>
            <a:r>
              <a:rPr>
                <a:solidFill>
                  <a:schemeClr val="accent4">
                    <a:hueOff val="475731"/>
                    <a:satOff val="-4338"/>
                    <a:lumOff val="10182"/>
                  </a:schemeClr>
                </a:solidFill>
              </a:rPr>
              <a:t>March 2025</a:t>
            </a:r>
            <a:endParaRPr>
              <a:solidFill>
                <a:schemeClr val="accent4">
                  <a:hueOff val="475731"/>
                  <a:satOff val="-4338"/>
                  <a:lumOff val="10182"/>
                </a:schemeClr>
              </a:solidFill>
            </a:endParaRPr>
          </a:p>
          <a:p>
            <a:pPr algn="l" defTabSz="283463">
              <a:lnSpc>
                <a:spcPct val="100000"/>
              </a:lnSpc>
              <a:defRPr spc="0" sz="3658">
                <a:latin typeface="Arial"/>
                <a:ea typeface="Arial"/>
                <a:cs typeface="Arial"/>
                <a:sym typeface="Arial"/>
              </a:defRPr>
            </a:pPr>
          </a:p>
          <a:p>
            <a:pPr algn="l" defTabSz="283463">
              <a:lnSpc>
                <a:spcPct val="100000"/>
              </a:lnSpc>
              <a:defRPr spc="0" sz="3658">
                <a:latin typeface="Arial"/>
                <a:ea typeface="Arial"/>
                <a:cs typeface="Arial"/>
                <a:sym typeface="Arial"/>
              </a:defRPr>
            </a:pPr>
          </a:p>
          <a:p>
            <a:pPr algn="l" defTabSz="283463">
              <a:lnSpc>
                <a:spcPct val="100000"/>
              </a:lnSpc>
              <a:defRPr spc="0" sz="3658">
                <a:latin typeface="Arial"/>
                <a:ea typeface="Arial"/>
                <a:cs typeface="Arial"/>
                <a:sym typeface="Arial"/>
              </a:defRPr>
            </a:pPr>
            <a:r>
              <a:t>*RAG = Retrieval Augmented Generation</a:t>
            </a:r>
          </a:p>
          <a:p>
            <a:pPr algn="l" defTabSz="283463">
              <a:lnSpc>
                <a:spcPct val="100000"/>
              </a:lnSpc>
              <a:defRPr spc="0" sz="3658">
                <a:latin typeface="Arial"/>
                <a:ea typeface="Arial"/>
                <a:cs typeface="Arial"/>
                <a:sym typeface="Arial"/>
              </a:defRPr>
            </a:pPr>
            <a:r>
              <a:rPr u="sng">
                <a:hlinkClick r:id="rId3" invalidUrl="" action="" tgtFrame="" tooltip="" history="1" highlightClick="0" endSnd="0"/>
              </a:rPr>
              <a:t>https://ethanbholland.com/category/ai/rag/</a:t>
            </a:r>
            <a:r>
              <a:t> </a:t>
            </a:r>
          </a:p>
          <a:p>
            <a:pPr algn="l" defTabSz="283463">
              <a:lnSpc>
                <a:spcPct val="100000"/>
              </a:lnSpc>
              <a:defRPr spc="0" sz="3658">
                <a:latin typeface="Arial"/>
                <a:ea typeface="Arial"/>
                <a:cs typeface="Arial"/>
                <a:sym typeface="Arial"/>
              </a:defRPr>
            </a:pPr>
          </a:p>
          <a:p>
            <a:pPr algn="l" defTabSz="283463">
              <a:lnSpc>
                <a:spcPct val="100000"/>
              </a:lnSpc>
              <a:defRPr spc="0" sz="2356">
                <a:latin typeface="Arial"/>
                <a:ea typeface="Arial"/>
                <a:cs typeface="Arial"/>
                <a:sym typeface="Arial"/>
              </a:defRPr>
            </a:pPr>
            <a:endParaRPr i="1"/>
          </a:p>
          <a:p>
            <a:pPr defTabSz="1511770">
              <a:defRPr spc="-138" sz="6944"/>
            </a:pPr>
            <a:endParaRPr i="1">
              <a:latin typeface="+mn-lt"/>
              <a:ea typeface="+mn-ea"/>
              <a:cs typeface="+mn-cs"/>
              <a:sym typeface="Helvetica Neue"/>
            </a:endParaRPr>
          </a:p>
        </p:txBody>
      </p:sp>
      <p:sp>
        <p:nvSpPr>
          <p:cNvPr id="318" name="Arrow"/>
          <p:cNvSpPr/>
          <p:nvPr/>
        </p:nvSpPr>
        <p:spPr>
          <a:xfrm rot="18312488">
            <a:off x="19614142" y="7560889"/>
            <a:ext cx="1270001" cy="1270001"/>
          </a:xfrm>
          <a:prstGeom prst="rightArrow">
            <a:avLst>
              <a:gd name="adj1" fmla="val 32000"/>
              <a:gd name="adj2" fmla="val 64000"/>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p>
        </p:txBody>
      </p:sp>
      <p:sp>
        <p:nvSpPr>
          <p:cNvPr id="319" name="“This is the worst it will ever be”"/>
          <p:cNvSpPr txBox="1"/>
          <p:nvPr/>
        </p:nvSpPr>
        <p:spPr>
          <a:xfrm>
            <a:off x="13525055" y="8921729"/>
            <a:ext cx="8616851" cy="7801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00000"/>
              </a:lnSpc>
              <a:spcBef>
                <a:spcPts val="0"/>
              </a:spcBef>
              <a:defRPr>
                <a:latin typeface="Arial"/>
                <a:ea typeface="Arial"/>
                <a:cs typeface="Arial"/>
                <a:sym typeface="Arial"/>
              </a:defRPr>
            </a:lvl1pPr>
          </a:lstStyle>
          <a:p>
            <a:pPr/>
            <a:r>
              <a:t>“This is the worst it will ever be”</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21" name="Term FOUR: Open Source…"/>
          <p:cNvSpPr txBox="1"/>
          <p:nvPr>
            <p:ph type="body" idx="1"/>
          </p:nvPr>
        </p:nvSpPr>
        <p:spPr>
          <a:xfrm>
            <a:off x="1025830" y="-1328407"/>
            <a:ext cx="22332340" cy="12146570"/>
          </a:xfrm>
          <a:prstGeom prst="rect">
            <a:avLst/>
          </a:prstGeom>
        </p:spPr>
        <p:txBody>
          <a:bodyPr/>
          <a:lstStyle/>
          <a:p>
            <a:pPr>
              <a:defRPr spc="-224" sz="11200"/>
            </a:pPr>
            <a:r>
              <a:t>Term FOUR: Open Source</a:t>
            </a:r>
          </a:p>
          <a:p>
            <a:pPr>
              <a:defRPr spc="-96" sz="4800">
                <a:solidFill>
                  <a:schemeClr val="accent4">
                    <a:hueOff val="475731"/>
                    <a:satOff val="-4338"/>
                    <a:lumOff val="10182"/>
                  </a:schemeClr>
                </a:solidFill>
              </a:defRPr>
            </a:pPr>
          </a:p>
          <a:p>
            <a:pPr>
              <a:defRPr spc="-97" sz="4900">
                <a:solidFill>
                  <a:schemeClr val="accent4">
                    <a:hueOff val="475731"/>
                    <a:satOff val="-4338"/>
                    <a:lumOff val="10182"/>
                  </a:schemeClr>
                </a:solidFill>
              </a:defRPr>
            </a:pPr>
          </a:p>
          <a:p>
            <a:pPr>
              <a:defRPr spc="-97" sz="4900">
                <a:solidFill>
                  <a:schemeClr val="accent4">
                    <a:hueOff val="475731"/>
                    <a:satOff val="-4338"/>
                    <a:lumOff val="10182"/>
                  </a:schemeClr>
                </a:solidFill>
              </a:defRPr>
            </a:pPr>
            <a:r>
              <a:t>You can download it, modify it, use it for free on your own machine.</a:t>
            </a:r>
          </a:p>
          <a:p>
            <a:pPr>
              <a:defRPr spc="-97" sz="4900"/>
            </a:pPr>
            <a:r>
              <a:t>  </a:t>
            </a:r>
          </a:p>
          <a:p>
            <a:pPr>
              <a:defRPr spc="-97" sz="4900"/>
            </a:pPr>
            <a:r>
              <a:t>The best </a:t>
            </a:r>
            <a:r>
              <a:rPr>
                <a:solidFill>
                  <a:schemeClr val="accent4">
                    <a:hueOff val="475731"/>
                    <a:satOff val="-4338"/>
                    <a:lumOff val="10182"/>
                  </a:schemeClr>
                </a:solidFill>
              </a:rPr>
              <a:t>open source AI is only ~10% behind the strength of the frontier models</a:t>
            </a:r>
            <a:r>
              <a:t> (GPT, Claude, Gemini).  </a:t>
            </a:r>
          </a:p>
          <a:p>
            <a:pPr>
              <a:defRPr spc="-97" sz="4900"/>
            </a:pPr>
          </a:p>
          <a:p>
            <a:pPr>
              <a:defRPr spc="-97" sz="4900"/>
            </a:pPr>
            <a:r>
              <a:t>“Open source” can refer to models and/or publicly available datasets</a:t>
            </a:r>
          </a:p>
          <a:p>
            <a:pPr>
              <a:defRPr spc="-97" sz="4900"/>
            </a:pPr>
          </a:p>
          <a:p>
            <a:pPr>
              <a:defRPr spc="-97" sz="4900"/>
            </a:pPr>
            <a:r>
              <a:t>Impact = </a:t>
            </a:r>
            <a:r>
              <a:rPr>
                <a:solidFill>
                  <a:schemeClr val="accent4">
                    <a:hueOff val="475731"/>
                    <a:satOff val="-4338"/>
                    <a:lumOff val="10182"/>
                  </a:schemeClr>
                </a:solidFill>
              </a:rPr>
              <a:t>fewer moats</a:t>
            </a:r>
            <a:r>
              <a:t> for legacy software companies</a:t>
            </a:r>
          </a:p>
        </p:txBody>
      </p:sp>
      <p:pic>
        <p:nvPicPr>
          <p:cNvPr id="322" name="pasted-movie.png" descr="pasted-movie.png">
            <a:hlinkClick r:id="rId2" invalidUrl="" action="" tgtFrame="" tooltip="" history="1" highlightClick="0" endSnd="0"/>
          </p:cNvPr>
          <p:cNvPicPr>
            <a:picLocks noChangeAspect="1"/>
          </p:cNvPicPr>
          <p:nvPr/>
        </p:nvPicPr>
        <p:blipFill>
          <a:blip r:embed="rId3">
            <a:extLst/>
          </a:blip>
          <a:srcRect l="0" t="0" r="0" b="44351"/>
          <a:stretch>
            <a:fillRect/>
          </a:stretch>
        </p:blipFill>
        <p:spPr>
          <a:xfrm>
            <a:off x="1766474" y="9186889"/>
            <a:ext cx="10187091" cy="4182827"/>
          </a:xfrm>
          <a:prstGeom prst="rect">
            <a:avLst/>
          </a:prstGeom>
          <a:ln w="12700">
            <a:miter lim="400000"/>
          </a:ln>
        </p:spPr>
      </p:pic>
      <p:sp>
        <p:nvSpPr>
          <p:cNvPr id="323" name="“We open-sourced 99% of US caselaw… You can simply just build a wrapper around it and freely compete.”"/>
          <p:cNvSpPr txBox="1"/>
          <p:nvPr/>
        </p:nvSpPr>
        <p:spPr>
          <a:xfrm>
            <a:off x="13974188" y="9894181"/>
            <a:ext cx="9846880" cy="27680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“We open-sourced 99% of US caselaw… You can simply just build a wrapper around it and freely compete.”</a:t>
            </a:r>
          </a:p>
        </p:txBody>
      </p:sp>
      <p:sp>
        <p:nvSpPr>
          <p:cNvPr id="324" name="Arrow"/>
          <p:cNvSpPr/>
          <p:nvPr/>
        </p:nvSpPr>
        <p:spPr>
          <a:xfrm rot="10747313">
            <a:off x="12327268" y="10645947"/>
            <a:ext cx="1270001" cy="1270001"/>
          </a:xfrm>
          <a:prstGeom prst="rightArrow">
            <a:avLst>
              <a:gd name="adj1" fmla="val 32000"/>
              <a:gd name="adj2" fmla="val 64000"/>
            </a:avLst>
          </a:prstGeom>
          <a:solidFill>
            <a:srgbClr val="FFFFFF"/>
          </a:solidFill>
          <a:ln w="12700">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26" name="“This dataset contains 6.7 million cases from the Caselaw Access Project and Court Listener. The Caselaw Access Project consists of nearly 40 million pages of U.S. federal and state court decisions and judges’ opinions. In addition, Court Listener adds o"/>
          <p:cNvSpPr txBox="1"/>
          <p:nvPr/>
        </p:nvSpPr>
        <p:spPr>
          <a:xfrm>
            <a:off x="1320778" y="3991227"/>
            <a:ext cx="22641635" cy="97900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br/>
            <a:r>
              <a:t>“This dataset contains </a:t>
            </a:r>
            <a:r>
              <a:rPr>
                <a:solidFill>
                  <a:schemeClr val="accent4">
                    <a:hueOff val="475731"/>
                    <a:satOff val="-4338"/>
                    <a:lumOff val="10182"/>
                  </a:schemeClr>
                </a:solidFill>
              </a:rPr>
              <a:t>6.7 million cases from the Caselaw Access Project and Court Listener.</a:t>
            </a:r>
            <a:r>
              <a:t> The Caselaw Access Project consists of nearly </a:t>
            </a:r>
            <a:r>
              <a:rPr>
                <a:solidFill>
                  <a:schemeClr val="accent4">
                    <a:hueOff val="475731"/>
                    <a:satOff val="-4338"/>
                    <a:lumOff val="10182"/>
                  </a:schemeClr>
                </a:solidFill>
              </a:rPr>
              <a:t>40 million pages of U.S. federal and state court decisions and judges’ opinions.</a:t>
            </a:r>
            <a:r>
              <a:t> In addition, Court Listener adds over </a:t>
            </a:r>
            <a:r>
              <a:rPr>
                <a:solidFill>
                  <a:schemeClr val="accent4">
                    <a:hueOff val="475731"/>
                    <a:satOff val="-4338"/>
                    <a:lumOff val="10182"/>
                  </a:schemeClr>
                </a:solidFill>
              </a:rPr>
              <a:t>900 thousand cases scraped from 479 courts</a:t>
            </a:r>
            <a:r>
              <a:t>. The Caselaw Access Project and Court Listener source legal data from a wide variety of resources such as the Harvard Law Library, the Law Library of Congress, and the Supreme Court Database. From these sources, we only included documents that were in the public domain. </a:t>
            </a:r>
            <a:r>
              <a:rPr>
                <a:solidFill>
                  <a:schemeClr val="accent4">
                    <a:hueOff val="475731"/>
                    <a:satOff val="-4338"/>
                    <a:lumOff val="10182"/>
                  </a:schemeClr>
                </a:solidFill>
              </a:rPr>
              <a:t>Erroneous OCR errors were further corrected after digitization, and additional post-processing was done to fix formatting and parsing.”</a:t>
            </a:r>
            <a:endParaRPr>
              <a:solidFill>
                <a:schemeClr val="accent4">
                  <a:hueOff val="475731"/>
                  <a:satOff val="-4338"/>
                  <a:lumOff val="10182"/>
                </a:schemeClr>
              </a:solidFill>
            </a:endParaRPr>
          </a:p>
          <a:p>
            <a:pPr/>
            <a:r>
              <a:rPr u="sng">
                <a:hlinkClick r:id="rId2" invalidUrl="" action="" tgtFrame="" tooltip="" history="1" highlightClick="0" endSnd="0"/>
              </a:rPr>
              <a:t>https://huggingface.co/datasets/common-pile/caselaw_access_project</a:t>
            </a:r>
            <a:r>
              <a:t> </a:t>
            </a:r>
          </a:p>
        </p:txBody>
      </p:sp>
      <p:pic>
        <p:nvPicPr>
          <p:cNvPr id="327" name="pasted-movie.png" descr="pasted-movie.png"/>
          <p:cNvPicPr>
            <a:picLocks noChangeAspect="1"/>
          </p:cNvPicPr>
          <p:nvPr/>
        </p:nvPicPr>
        <p:blipFill>
          <a:blip r:embed="rId3">
            <a:extLst/>
          </a:blip>
          <a:stretch>
            <a:fillRect/>
          </a:stretch>
        </p:blipFill>
        <p:spPr>
          <a:xfrm>
            <a:off x="1210960" y="900408"/>
            <a:ext cx="15658116" cy="2966010"/>
          </a:xfrm>
          <a:prstGeom prst="rect">
            <a:avLst/>
          </a:prstGeom>
          <a:ln w="12700">
            <a:miter lim="400000"/>
          </a:ln>
        </p:spPr>
      </p:pic>
      <p:sp>
        <p:nvSpPr>
          <p:cNvPr id="328" name="Oval"/>
          <p:cNvSpPr/>
          <p:nvPr/>
        </p:nvSpPr>
        <p:spPr>
          <a:xfrm>
            <a:off x="4196688" y="1588565"/>
            <a:ext cx="6004955" cy="1589696"/>
          </a:xfrm>
          <a:prstGeom prst="ellipse">
            <a:avLst/>
          </a:prstGeom>
          <a:ln w="63500">
            <a:solidFill>
              <a:schemeClr val="accent4">
                <a:hueOff val="475731"/>
                <a:satOff val="-4338"/>
                <a:lumOff val="10182"/>
              </a:schemeClr>
            </a:solidFill>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p>
        </p:txBody>
      </p:sp>
      <p:sp>
        <p:nvSpPr>
          <p:cNvPr id="329" name="3,898 downloads in August!"/>
          <p:cNvSpPr txBox="1"/>
          <p:nvPr/>
        </p:nvSpPr>
        <p:spPr>
          <a:xfrm>
            <a:off x="17352779" y="1521310"/>
            <a:ext cx="5712903" cy="17242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5500">
                <a:solidFill>
                  <a:schemeClr val="accent4">
                    <a:hueOff val="475731"/>
                    <a:satOff val="-4338"/>
                    <a:lumOff val="10182"/>
                  </a:schemeClr>
                </a:solidFill>
              </a:defRPr>
            </a:lvl1pPr>
          </a:lstStyle>
          <a:p>
            <a:pPr/>
            <a:r>
              <a:t>3,898 downloads in August!</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184" name="About Me"/>
          <p:cNvSpPr txBox="1"/>
          <p:nvPr>
            <p:ph type="body" sz="half" idx="1"/>
          </p:nvPr>
        </p:nvSpPr>
        <p:spPr>
          <a:prstGeom prst="rect">
            <a:avLst/>
          </a:prstGeom>
        </p:spPr>
        <p:txBody>
          <a:bodyPr/>
          <a:lstStyle/>
          <a:p>
            <a:pPr/>
            <a:r>
              <a:t>About Me</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31" name="Three Minutes Of Awe…"/>
          <p:cNvSpPr txBox="1"/>
          <p:nvPr>
            <p:ph type="body" idx="1"/>
          </p:nvPr>
        </p:nvSpPr>
        <p:spPr>
          <a:xfrm>
            <a:off x="622710" y="1542626"/>
            <a:ext cx="23138580" cy="10630748"/>
          </a:xfrm>
          <a:prstGeom prst="rect">
            <a:avLst/>
          </a:prstGeom>
        </p:spPr>
        <p:txBody>
          <a:bodyPr/>
          <a:lstStyle/>
          <a:p>
            <a:pPr defTabSz="2340805">
              <a:defRPr spc="-303" sz="15167"/>
            </a:pPr>
            <a:r>
              <a:t>Three Minutes Of Awe</a:t>
            </a:r>
          </a:p>
          <a:p>
            <a:pPr defTabSz="2340805">
              <a:defRPr spc="-222" sz="11136"/>
            </a:pPr>
          </a:p>
          <a:p>
            <a:pPr lvl="1" indent="438911" defTabSz="2340805">
              <a:defRPr spc="-222" sz="11136"/>
            </a:pPr>
            <a:r>
              <a:t>1) Usage and Milestones</a:t>
            </a:r>
          </a:p>
          <a:p>
            <a:pPr lvl="1" indent="438911" defTabSz="2340805">
              <a:defRPr spc="-222" sz="11136"/>
            </a:pPr>
            <a:r>
              <a:t>2) Investment Announcements</a:t>
            </a:r>
          </a:p>
          <a:p>
            <a:pPr defTabSz="2340805">
              <a:defRPr spc="-222" sz="11136"/>
            </a:pPr>
          </a:p>
          <a:p>
            <a:pPr defTabSz="2340805">
              <a:defRPr spc="-115" sz="5760"/>
            </a:pPr>
            <a:r>
              <a:t>I’m putting a lot of information in the slides to read later.</a:t>
            </a:r>
          </a:p>
          <a:p>
            <a:pPr defTabSz="2340805">
              <a:defRPr spc="-115" sz="5760"/>
            </a:pPr>
          </a:p>
          <a:p>
            <a:pPr defTabSz="2340805">
              <a:defRPr spc="-115" sz="5760"/>
            </a:pPr>
            <a:r>
              <a:rPr>
                <a:solidFill>
                  <a:schemeClr val="accent4">
                    <a:hueOff val="475731"/>
                    <a:satOff val="-4338"/>
                    <a:lumOff val="10182"/>
                  </a:schemeClr>
                </a:solidFill>
              </a:rPr>
              <a:t>For efficiency… I’m only reading the yellow highlights.</a:t>
            </a:r>
            <a:endParaRPr>
              <a:solidFill>
                <a:schemeClr val="accent4">
                  <a:hueOff val="475731"/>
                  <a:satOff val="-4338"/>
                  <a:lumOff val="10182"/>
                </a:schemeClr>
              </a:solidFill>
            </a:endParaRP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33" name="Usage and General Milestones"/>
          <p:cNvSpPr txBox="1"/>
          <p:nvPr>
            <p:ph type="body" sz="half" idx="1"/>
          </p:nvPr>
        </p:nvSpPr>
        <p:spPr>
          <a:xfrm>
            <a:off x="1206500" y="-313048"/>
            <a:ext cx="21971000" cy="3421333"/>
          </a:xfrm>
          <a:prstGeom prst="rect">
            <a:avLst/>
          </a:prstGeom>
        </p:spPr>
        <p:txBody>
          <a:bodyPr/>
          <a:lstStyle/>
          <a:p>
            <a:pPr/>
            <a:r>
              <a:t>Usage and General Milestones</a:t>
            </a:r>
          </a:p>
        </p:txBody>
      </p:sp>
      <p:sp>
        <p:nvSpPr>
          <p:cNvPr id="334" name="February 28, 2025…"/>
          <p:cNvSpPr txBox="1"/>
          <p:nvPr/>
        </p:nvSpPr>
        <p:spPr>
          <a:xfrm>
            <a:off x="1135471" y="2449380"/>
            <a:ext cx="22113058" cy="10649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February 28,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OpenAI updates GPT 4.5</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March 7,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OpenAI Launches GPT-4.5 with Focus on “Human-Like” Interactions</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March 21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Meta’s open-source model Llama has hit 1 billion downloads.</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April 18,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ChatGPT now has 1 billion weekly active users.</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May 02,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Waymo has reached 250,000 weekly paid robotaxi rides across the United States in four cities.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Morgan Stanley forecasts 1 billion humanoid robots by 2050.</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May 9,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To test Google Gemini 2.5’s memory, professor Ethan Mollick gave the model the entire text of the novel War and Peace, added a single imposter sentence in varying places, and the model caught it every time.</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36" name="April 4, 2025…"/>
          <p:cNvSpPr txBox="1"/>
          <p:nvPr/>
        </p:nvSpPr>
        <p:spPr>
          <a:xfrm>
            <a:off x="1135471" y="872948"/>
            <a:ext cx="22113058" cy="119701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April 4,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Google announced that it believes artificial general intelligence (AGI) [superhuman] will arrive within a few years</a:t>
            </a:r>
            <a:r>
              <a:t> and they’ve started to release documents outlining what they are going to do to mitigate risks to humanity.</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 therapy chatbot out of Dartmouth showed a 51% reduction in depression and 31% reduction in anxiety, which is comparable to traditional therapy yet available 24/7 and never tired or off duty.</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April 11,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ChatGPT can now remember and reference your entire conversation history going back in perpetuity.</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University of California San Diego researchers demonstrated that </a:t>
            </a:r>
            <a:r>
              <a:rPr>
                <a:solidFill>
                  <a:schemeClr val="accent4">
                    <a:hueOff val="475731"/>
                    <a:satOff val="-4338"/>
                    <a:lumOff val="10182"/>
                  </a:schemeClr>
                </a:solidFill>
              </a:rPr>
              <a:t>GPT-4.5 successfully passes the Turing test. The AI system was able to fool 75% of humans into thinking it was human.</a:t>
            </a:r>
            <a:endParaRPr>
              <a:solidFill>
                <a:schemeClr val="accent4">
                  <a:hueOff val="475731"/>
                  <a:satOff val="-4338"/>
                  <a:lumOff val="10182"/>
                </a:schemeClr>
              </a:solidFill>
            </a:endParaRPr>
          </a:p>
          <a:p>
            <a:pPr marL="457200" indent="-317500" defTabSz="457200">
              <a:lnSpc>
                <a:spcPct val="100000"/>
              </a:lnSpc>
              <a:spcBef>
                <a:spcPts val="0"/>
              </a:spcBef>
              <a:buSzPct val="123000"/>
              <a:buFont typeface="Arial"/>
              <a:buChar char="•"/>
              <a:defRPr sz="4500">
                <a:latin typeface="Arial"/>
                <a:ea typeface="Arial"/>
                <a:cs typeface="Arial"/>
                <a:sym typeface="Arial"/>
              </a:defRPr>
            </a:pPr>
            <a:r>
              <a:t>April 18,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OpenAI claims that o3 is capable of generating original ideas.</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April 25,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Demis Hassabis, CEO of Google DeepMind, forecasts that AI will naturally evolve self-awareness within the next 5 to 10 years.</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38" name="March 28, 2025…"/>
          <p:cNvSpPr txBox="1"/>
          <p:nvPr/>
        </p:nvSpPr>
        <p:spPr>
          <a:xfrm>
            <a:off x="1135471" y="493146"/>
            <a:ext cx="22113058" cy="132909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March 28,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Google came out of nowhere and launched a new version of their Gemini model, and has completely destroyed the competition.</a:t>
            </a:r>
          </a:p>
          <a:p>
            <a:pPr lvl="2" marL="1371600" indent="-317500" defTabSz="457200">
              <a:lnSpc>
                <a:spcPct val="100000"/>
              </a:lnSpc>
              <a:spcBef>
                <a:spcPts val="0"/>
              </a:spcBef>
              <a:buSzPct val="123000"/>
              <a:buFont typeface="Arial"/>
              <a:buChar char="▪"/>
              <a:defRPr sz="4500">
                <a:latin typeface="Arial"/>
                <a:ea typeface="Arial"/>
                <a:cs typeface="Arial"/>
                <a:sym typeface="Arial"/>
              </a:defRPr>
            </a:pPr>
            <a:r>
              <a:t>Gemini is now at the top of the leaderboards in almost every category, with 40-point leads in some cases.</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May 02,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Anthropic doubled down on their prediction that we will get Nobel Prize level artificial intelligence across domains at scale within three years.</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May 16,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Meta hired a new leader of advanced machine intelligence, which is their internal term for AI systems that match or beat human level intelligence across all tasks.</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May 30,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The leading AI models are now outperforming the average human on creativity assessments. </a:t>
            </a:r>
            <a:r>
              <a:rPr>
                <a:solidFill>
                  <a:srgbClr val="FFFFFF"/>
                </a:solidFill>
              </a:rPr>
              <a:t>They still fall short compared to the most creative humans, but average people are no match for AI in creativity tests.</a:t>
            </a:r>
            <a:endParaRPr>
              <a:solidFill>
                <a:srgbClr val="FFFFFF"/>
              </a:solidFill>
            </a:endParaRPr>
          </a:p>
          <a:p>
            <a:pPr marL="457200" indent="-317500" defTabSz="457200">
              <a:lnSpc>
                <a:spcPct val="100000"/>
              </a:lnSpc>
              <a:spcBef>
                <a:spcPts val="0"/>
              </a:spcBef>
              <a:buSzPct val="123000"/>
              <a:buFont typeface="Arial"/>
              <a:buChar char="•"/>
              <a:defRPr sz="4500">
                <a:latin typeface="Arial"/>
                <a:ea typeface="Arial"/>
                <a:cs typeface="Arial"/>
                <a:sym typeface="Arial"/>
              </a:defRPr>
            </a:pPr>
            <a:r>
              <a:t>June 06, 2025 </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In Nvidia’s quarterly earnings call, CEO Jensen Huang stated that billions of robots and hundreds of millions of autonomous vehicles will be developed in the near future. </a:t>
            </a:r>
            <a:r>
              <a:t>Jensen is not a hyperbolic person.</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40" name="July 11, 2025…"/>
          <p:cNvSpPr txBox="1"/>
          <p:nvPr/>
        </p:nvSpPr>
        <p:spPr>
          <a:xfrm>
            <a:off x="1135471" y="1813946"/>
            <a:ext cx="22113058" cy="10649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July 11,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Nvidia became the first company to reach a $4 trillion market value.</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June 14,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OpenAI CEO Sam Altman posted a blog where he states that AI has already passed human capabilities and we’ve begun a “gentle singularity”</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Amazon has created an obstacle course to evaluate robots that they could employ to Rivian delivery vans and start to handle deliveries without humans.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OpenAI reduced their o3 model pricing by 80% while maintaining the same performance.</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July 18,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Chinese robotics company Unitree hit a $1.4 billion valuation.</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Zuckerberg aims to create AGI in the next two to three years.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Nvidia launched a new technology that expands the effective context window of language models to entire encyclopedias. This means the same “next token almost instant” response of GPT 4, would be able to digest and reply to a single prompt the size of an encyclopedia… with the same speed as a single sentence prompt.</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42" name="July 25, 2025…"/>
          <p:cNvSpPr txBox="1"/>
          <p:nvPr/>
        </p:nvSpPr>
        <p:spPr>
          <a:xfrm>
            <a:off x="1135471" y="212548"/>
            <a:ext cx="22113058" cy="132909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July 25, 2025</a:t>
            </a:r>
          </a:p>
          <a:p>
            <a:pPr lvl="1" marL="9144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Anthropic announced that they processed almost one quadrillion tokens last month. That’s double the volume from May.</a:t>
            </a:r>
          </a:p>
          <a:p>
            <a:pPr lvl="1" marL="9144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ChatGPT is now processing 2.5 billion daily requests worldwide.</a:t>
            </a:r>
            <a:r>
              <a:t> All of this usage has to be putting a dent in Google searches and web traffic.</a:t>
            </a:r>
          </a:p>
          <a:p>
            <a:pPr lvl="1" marL="9144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Open AI boldly shared a lofty vision to build an artificial intelligence that will transform humanity into a new era of abundance.</a:t>
            </a:r>
          </a:p>
          <a:p>
            <a:pPr lvl="2" marL="1371600" indent="-317500" defTabSz="457200">
              <a:lnSpc>
                <a:spcPct val="100000"/>
              </a:lnSpc>
              <a:spcBef>
                <a:spcPts val="0"/>
              </a:spcBef>
              <a:buClr>
                <a:srgbClr val="1155CC"/>
              </a:buClr>
              <a:buSzPct val="123000"/>
              <a:buFont typeface="Arial"/>
              <a:buChar char="▪"/>
              <a:defRPr sz="4500" u="sng">
                <a:latin typeface="Arial"/>
                <a:ea typeface="Arial"/>
                <a:cs typeface="Arial"/>
                <a:sym typeface="Arial"/>
              </a:defRPr>
            </a:pPr>
            <a:r>
              <a:rPr>
                <a:hlinkClick r:id="rId2" invalidUrl="" action="" tgtFrame="" tooltip="" history="1" highlightClick="0" endSnd="0"/>
              </a:rPr>
              <a:t>https://openai.com/index/ai-as-the-greatest-source-of-empowerment-for-all/</a:t>
            </a:r>
            <a:endParaRPr u="none"/>
          </a:p>
          <a:p>
            <a:pPr marL="4572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August 2, 2025</a:t>
            </a:r>
          </a:p>
          <a:p>
            <a:pPr lvl="1" marL="914400" indent="-317500" defTabSz="457200">
              <a:lnSpc>
                <a:spcPct val="100000"/>
              </a:lnSpc>
              <a:spcBef>
                <a:spcPts val="0"/>
              </a:spcBef>
              <a:buClr>
                <a:srgbClr val="1155CC"/>
              </a:buClr>
              <a:buSzPct val="123000"/>
              <a:buFont typeface="Arial"/>
              <a:buChar char="◦"/>
              <a:defRPr sz="4500">
                <a:solidFill>
                  <a:schemeClr val="accent4">
                    <a:hueOff val="475731"/>
                    <a:satOff val="-4338"/>
                    <a:lumOff val="10182"/>
                  </a:schemeClr>
                </a:solidFill>
                <a:latin typeface="Arial"/>
                <a:ea typeface="Arial"/>
                <a:cs typeface="Arial"/>
                <a:sym typeface="Arial"/>
              </a:defRPr>
            </a:pPr>
            <a:r>
              <a:t>OpenAI reached $12 billion in annualized revenue.</a:t>
            </a:r>
          </a:p>
          <a:p>
            <a:pPr lvl="1" marL="914400" indent="-317500" defTabSz="457200">
              <a:lnSpc>
                <a:spcPct val="100000"/>
              </a:lnSpc>
              <a:spcBef>
                <a:spcPts val="0"/>
              </a:spcBef>
              <a:buClr>
                <a:srgbClr val="1155CC"/>
              </a:buClr>
              <a:buSzPct val="123000"/>
              <a:buFont typeface="Arial"/>
              <a:buChar char="◦"/>
              <a:defRPr sz="4500">
                <a:solidFill>
                  <a:schemeClr val="accent4">
                    <a:hueOff val="475731"/>
                    <a:satOff val="-4338"/>
                    <a:lumOff val="10182"/>
                  </a:schemeClr>
                </a:solidFill>
                <a:latin typeface="Arial"/>
                <a:ea typeface="Arial"/>
                <a:cs typeface="Arial"/>
                <a:sym typeface="Arial"/>
              </a:defRPr>
            </a:pPr>
            <a:r>
              <a:t>GPT usage has doubled since the summer of 2023, and 28% of employed adults use GPT at work.</a:t>
            </a:r>
          </a:p>
          <a:p>
            <a:pPr lvl="1" marL="9144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Mark Zuckerberg released a statement about his position regarding Superintelligence.</a:t>
            </a:r>
          </a:p>
          <a:p>
            <a:pPr lvl="2" marL="1371600" indent="-317500" defTabSz="457200">
              <a:lnSpc>
                <a:spcPct val="100000"/>
              </a:lnSpc>
              <a:spcBef>
                <a:spcPts val="0"/>
              </a:spcBef>
              <a:buClr>
                <a:srgbClr val="1155CC"/>
              </a:buClr>
              <a:buSzPct val="123000"/>
              <a:buFont typeface="Arial"/>
              <a:buChar char="▪"/>
              <a:defRPr sz="4500" u="sng">
                <a:latin typeface="Arial"/>
                <a:ea typeface="Arial"/>
                <a:cs typeface="Arial"/>
                <a:sym typeface="Arial"/>
              </a:defRPr>
            </a:pPr>
            <a:r>
              <a:rPr>
                <a:hlinkClick r:id="rId3" invalidUrl="" action="" tgtFrame="" tooltip="" history="1" highlightClick="0" endSnd="0"/>
              </a:rPr>
              <a:t>https://www.meta.com/superintelligence/</a:t>
            </a:r>
            <a:endParaRPr u="none"/>
          </a:p>
          <a:p>
            <a:pPr lvl="1" marL="914400" indent="-317500" defTabSz="457200">
              <a:lnSpc>
                <a:spcPct val="100000"/>
              </a:lnSpc>
              <a:spcBef>
                <a:spcPts val="0"/>
              </a:spcBef>
              <a:buClr>
                <a:srgbClr val="1155CC"/>
              </a:buClr>
              <a:buSzPct val="123000"/>
              <a:buFont typeface="Arial"/>
              <a:buChar char="◦"/>
              <a:defRPr b="1" sz="4500">
                <a:solidFill>
                  <a:schemeClr val="accent4">
                    <a:hueOff val="475731"/>
                    <a:satOff val="-4338"/>
                    <a:lumOff val="10182"/>
                  </a:schemeClr>
                </a:solidFill>
                <a:latin typeface="Arial"/>
                <a:ea typeface="Arial"/>
                <a:cs typeface="Arial"/>
                <a:sym typeface="Arial"/>
              </a:defRPr>
            </a:pPr>
            <a:r>
              <a:t>BUT: Two thirds of US adults have still not used GPT - </a:t>
            </a:r>
            <a:r>
              <a:rPr u="sng"/>
              <a:t>YOU’RE NOT ALONE</a:t>
            </a:r>
            <a:endParaRPr u="sng"/>
          </a:p>
          <a:p>
            <a:pPr marL="457200" indent="-317500" defTabSz="457200">
              <a:lnSpc>
                <a:spcPct val="100000"/>
              </a:lnSpc>
              <a:spcBef>
                <a:spcPts val="0"/>
              </a:spcBef>
              <a:buClr>
                <a:srgbClr val="1155CC"/>
              </a:buClr>
              <a:buSzPct val="123000"/>
              <a:buFont typeface="Arial"/>
              <a:buChar char="•"/>
              <a:defRPr sz="4500">
                <a:latin typeface="Arial"/>
                <a:ea typeface="Arial"/>
                <a:cs typeface="Arial"/>
                <a:sym typeface="Arial"/>
              </a:defRPr>
            </a:pPr>
            <a:r>
              <a:t>August 8, 2025</a:t>
            </a:r>
          </a:p>
          <a:p>
            <a:pPr lvl="1" marL="914400" indent="-317500" defTabSz="457200">
              <a:lnSpc>
                <a:spcPct val="100000"/>
              </a:lnSpc>
              <a:spcBef>
                <a:spcPts val="0"/>
              </a:spcBef>
              <a:buClr>
                <a:srgbClr val="1155CC"/>
              </a:buClr>
              <a:buSzPct val="123000"/>
              <a:buFont typeface="Arial"/>
              <a:buChar char="◦"/>
              <a:defRPr sz="4500">
                <a:solidFill>
                  <a:schemeClr val="accent4">
                    <a:hueOff val="475731"/>
                    <a:satOff val="-4338"/>
                    <a:lumOff val="10182"/>
                  </a:schemeClr>
                </a:solidFill>
                <a:latin typeface="Arial"/>
                <a:ea typeface="Arial"/>
                <a:cs typeface="Arial"/>
                <a:sym typeface="Arial"/>
              </a:defRPr>
            </a:pPr>
            <a:r>
              <a:t>ChatGPT is on track to reach 700 million weekly active users by the end of next week. That’s up from 500 million users at the end of March and four times the weekly users at this time last year.</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44" name="Now let’s look at investment headlines over the past 6-months.…"/>
          <p:cNvSpPr txBox="1"/>
          <p:nvPr>
            <p:ph type="body" idx="1"/>
          </p:nvPr>
        </p:nvSpPr>
        <p:spPr>
          <a:xfrm>
            <a:off x="1206500" y="3406100"/>
            <a:ext cx="21971000" cy="6903800"/>
          </a:xfrm>
          <a:prstGeom prst="rect">
            <a:avLst/>
          </a:prstGeom>
        </p:spPr>
        <p:txBody>
          <a:bodyPr/>
          <a:lstStyle/>
          <a:p>
            <a:pPr defTabSz="2340805">
              <a:defRPr spc="-215" sz="10752"/>
            </a:pPr>
            <a:r>
              <a:t>Now let’s look at investment headlines over the past 6-months.</a:t>
            </a:r>
          </a:p>
          <a:p>
            <a:pPr defTabSz="2340805">
              <a:defRPr spc="-192" sz="9600"/>
            </a:pPr>
          </a:p>
          <a:p>
            <a:pPr defTabSz="2340805">
              <a:defRPr spc="-144" sz="7200"/>
            </a:pPr>
            <a:r>
              <a:t>Again, this is all in chronological order and everything is hand-curated by me.</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46" name="Investments: AI is not slowing"/>
          <p:cNvSpPr txBox="1"/>
          <p:nvPr>
            <p:ph type="body" sz="half" idx="1"/>
          </p:nvPr>
        </p:nvSpPr>
        <p:spPr>
          <a:xfrm>
            <a:off x="1206500" y="-647106"/>
            <a:ext cx="21971000" cy="3421333"/>
          </a:xfrm>
          <a:prstGeom prst="rect">
            <a:avLst/>
          </a:prstGeom>
        </p:spPr>
        <p:txBody>
          <a:bodyPr/>
          <a:lstStyle/>
          <a:p>
            <a:pPr/>
            <a:r>
              <a:t>Investments: AI is not slowing</a:t>
            </a:r>
          </a:p>
        </p:txBody>
      </p:sp>
      <p:sp>
        <p:nvSpPr>
          <p:cNvPr id="347" name="February 28, 2025…"/>
          <p:cNvSpPr txBox="1"/>
          <p:nvPr/>
        </p:nvSpPr>
        <p:spPr>
          <a:xfrm>
            <a:off x="1135471" y="2014822"/>
            <a:ext cx="22113058" cy="113097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February 28,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Alibaba will invest more than $52 billion in AI over next 3 years</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Apple will spend more than $500 billion in the U.S. over the next 4 years</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March 7,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TSMC Expands U.S. Chip Manufacturing with $100 Billion Investment</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March 14,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Meta announced it is going to build its own in-house computing chips for artificial intelligence.</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March 28,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OpenAI is close to completing a $40 billion funding round led by SoftBank that would nearly double OpenAI’s valuation in just six months.</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April 4,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Open AI has secured an unprecedented $40 billion in funding, valuing the business at $300 billion.</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Nvidia is in a bit of a pickle because </a:t>
            </a:r>
            <a:r>
              <a:rPr>
                <a:solidFill>
                  <a:schemeClr val="accent4">
                    <a:hueOff val="475731"/>
                    <a:satOff val="-4338"/>
                    <a:lumOff val="10182"/>
                  </a:schemeClr>
                </a:solidFill>
              </a:rPr>
              <a:t>Alibaba, Tencent, and ByteDance have ordered $16 billion worth of Nvidia chips. Nvidia has to decide whether to ramp up production capacity while risking getting banned from selling to China.</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49" name="April 18, 2025…"/>
          <p:cNvSpPr txBox="1"/>
          <p:nvPr/>
        </p:nvSpPr>
        <p:spPr>
          <a:xfrm>
            <a:off x="1135471" y="872948"/>
            <a:ext cx="22113058" cy="119701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April 18,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Nvidia announced plans to build $500 billion worth of AI servers in the US.  </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OpenAI’s cofounder Ilya Sutskever’s company has reached a $32 billion valuation without a product.</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May 23,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OpenAI has partnered with the United Arab Emirates to build the first international deployment of its massive Stargate AI infrastructure platform.</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June 06, 2025 </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Meta signed a 20 year nuclear deal </a:t>
            </a:r>
            <a:r>
              <a:t>to power their AI operations. Meta will be consuming the power </a:t>
            </a:r>
            <a:r>
              <a:rPr>
                <a:solidFill>
                  <a:schemeClr val="accent4">
                    <a:hueOff val="475731"/>
                    <a:satOff val="-4338"/>
                    <a:lumOff val="10182"/>
                  </a:schemeClr>
                </a:solidFill>
              </a:rPr>
              <a:t>equivalent of a city with 30,000 residents.</a:t>
            </a:r>
            <a:endParaRPr>
              <a:solidFill>
                <a:schemeClr val="accent4">
                  <a:hueOff val="475731"/>
                  <a:satOff val="-4338"/>
                  <a:lumOff val="10182"/>
                </a:schemeClr>
              </a:solidFill>
            </a:endParaRPr>
          </a:p>
          <a:p>
            <a:pPr marL="457200" indent="-317500" defTabSz="457200">
              <a:lnSpc>
                <a:spcPct val="100000"/>
              </a:lnSpc>
              <a:spcBef>
                <a:spcPts val="0"/>
              </a:spcBef>
              <a:buSzPct val="123000"/>
              <a:buFont typeface="Arial"/>
              <a:buChar char="•"/>
              <a:defRPr sz="4500">
                <a:latin typeface="Arial"/>
                <a:ea typeface="Arial"/>
                <a:cs typeface="Arial"/>
                <a:sym typeface="Arial"/>
              </a:defRPr>
            </a:pPr>
            <a:r>
              <a:t>June 14,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Meta is offering over $2 million annually to AI talent, with some packages reaching $10 million per year</a:t>
            </a:r>
            <a:r>
              <a:t> for its new “superintelligence” team, but still losing candidates to OpenAI and Anthropic.</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Meta invested $15 billion in data training company Scale AI, and as part of the deal, Scale’s CEO Alexandr Wang is joining Meta as part of the super-intelligence team.</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Qualcomm purchased a British semiconductor company called Alphawave for $2.4 billion in cash.</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51" name="June 20, 2025…"/>
          <p:cNvSpPr txBox="1"/>
          <p:nvPr/>
        </p:nvSpPr>
        <p:spPr>
          <a:xfrm>
            <a:off x="1135471" y="1203148"/>
            <a:ext cx="22113058" cy="113097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June 20,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SoftBank pitched a $1 trillion artificial intelligence hub in Arizona.</a:t>
            </a:r>
          </a:p>
          <a:p>
            <a:pPr marL="457200" indent="-317500" defTabSz="457200">
              <a:lnSpc>
                <a:spcPct val="100000"/>
              </a:lnSpc>
              <a:spcBef>
                <a:spcPts val="0"/>
              </a:spcBef>
              <a:buSzPct val="123000"/>
              <a:buFont typeface="Arial"/>
              <a:buChar char="•"/>
              <a:defRPr sz="4500">
                <a:latin typeface="Arial"/>
                <a:ea typeface="Arial"/>
                <a:cs typeface="Arial"/>
                <a:sym typeface="Arial"/>
              </a:defRPr>
            </a:pPr>
            <a:r>
              <a:t>July 4,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Oracle and OpenAI have signed an agreement, as part of their Stargate project, to develop a data center with 4.5 gigawatts capacity in the United States.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Amazon deployed its 1 millionth robot across 300 facilities worldwide</a:t>
            </a:r>
            <a:r>
              <a:t> and developed an AI system that manages robot movements and can reduce robot travel time by 10%.</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Meta officially established their super intelligence lab division</a:t>
            </a:r>
            <a:r>
              <a:t> hiring at least 11 researchers from AI companies, including OpenAI Google and Anthropic. These 11 hires have been offered </a:t>
            </a:r>
            <a:r>
              <a:rPr>
                <a:solidFill>
                  <a:schemeClr val="accent4">
                    <a:hueOff val="475731"/>
                    <a:satOff val="-4338"/>
                    <a:lumOff val="10182"/>
                  </a:schemeClr>
                </a:solidFill>
              </a:rPr>
              <a:t>compensation packages worth up to $300 million each with at least one recruit’s first year compensation exceeding $100 million!</a:t>
            </a:r>
            <a:endParaRPr>
              <a:solidFill>
                <a:schemeClr val="accent4">
                  <a:hueOff val="475731"/>
                  <a:satOff val="-4338"/>
                  <a:lumOff val="10182"/>
                </a:schemeClr>
              </a:solidFill>
            </a:endParaRPr>
          </a:p>
          <a:p>
            <a:pPr marL="457200" indent="-317500" defTabSz="457200">
              <a:lnSpc>
                <a:spcPct val="100000"/>
              </a:lnSpc>
              <a:spcBef>
                <a:spcPts val="0"/>
              </a:spcBef>
              <a:buSzPct val="123000"/>
              <a:buFont typeface="Arial"/>
              <a:buChar char="•"/>
              <a:defRPr sz="4500">
                <a:latin typeface="Arial"/>
                <a:ea typeface="Arial"/>
                <a:cs typeface="Arial"/>
                <a:sym typeface="Arial"/>
              </a:defRPr>
            </a:pPr>
            <a:r>
              <a:t>July 11, 2025</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Amazon is considering investing several more billion dollars in Anthropic. They already invested $8 billion last year.</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Google ended up hiring the Windsurf team after OpenAI’s $3 billion acquisition attempt fell through.</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186" name="30 Years Transforming Legacy…"/>
          <p:cNvSpPr txBox="1"/>
          <p:nvPr>
            <p:ph type="body" sz="half" idx="1"/>
          </p:nvPr>
        </p:nvSpPr>
        <p:spPr>
          <a:prstGeom prst="rect">
            <a:avLst/>
          </a:prstGeom>
        </p:spPr>
        <p:txBody>
          <a:bodyPr/>
          <a:lstStyle/>
          <a:p>
            <a:pPr/>
            <a:r>
              <a:t>30 Years Transforming Legacy</a:t>
            </a:r>
          </a:p>
          <a:p>
            <a:pPr/>
            <a:r>
              <a:t>Companies -&gt; Digital</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53" name="July 18, 2025…"/>
          <p:cNvSpPr txBox="1"/>
          <p:nvPr/>
        </p:nvSpPr>
        <p:spPr>
          <a:xfrm>
            <a:off x="1135471" y="542748"/>
            <a:ext cx="22113058" cy="126305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July 18, 2025</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Google announced a $25 billion investment in AI infrastructure </a:t>
            </a:r>
            <a:r>
              <a:t>in the United States over the next two years.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President Trump announced over $90 billion in private sector investments in the state of Pennsylvania. </a:t>
            </a:r>
            <a:r>
              <a:t>A single state! $90 billion. That’s in addition to Amazon’s previous $20 billion investment in the state.</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Mark Zuckerberg announced that Meta would invest hundreds of billions of dollars in data center spending. One of the data centers will be the size of Manhattan.</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Meta completed its three week hiring blitz (with $100 million signing bonuses) and officially announced its new AI lab. Two of the hires are poached employees from OpenAI.</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Oracle announced it will invest $3 billion in Europe </a:t>
            </a:r>
            <a:r>
              <a:t>over the next five years. Total 2026 cap ex for Oracle is expected to exceed $25 billion. On top of that, </a:t>
            </a:r>
            <a:r>
              <a:rPr>
                <a:solidFill>
                  <a:schemeClr val="accent4">
                    <a:hueOff val="475731"/>
                    <a:satOff val="-4338"/>
                    <a:lumOff val="10182"/>
                  </a:schemeClr>
                </a:solidFill>
              </a:rPr>
              <a:t>Oracle announced a private unnamed deal in 2028 with a single client spending $30 billion.</a:t>
            </a:r>
            <a:endParaRPr>
              <a:solidFill>
                <a:schemeClr val="accent4">
                  <a:hueOff val="475731"/>
                  <a:satOff val="-4338"/>
                  <a:lumOff val="10182"/>
                </a:schemeClr>
              </a:solidFill>
            </a:endParaRP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The former OpenAI CTO and a few other ex-OpenAI employees (mostly the board shake-up Sam Altman ouster team) have raised $2 billion for their new company, Thinking Machines. It’s the largest seed round of funding in history. The niche appears to be multimodal audio and visual engineering.</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55" name="July 18, 2025 (continued)…"/>
          <p:cNvSpPr txBox="1"/>
          <p:nvPr/>
        </p:nvSpPr>
        <p:spPr>
          <a:xfrm>
            <a:off x="1135471" y="2854148"/>
            <a:ext cx="22113058" cy="80077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July 18, 2025 (continued)</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Elon Musk continues to pivot all of his combined company power to bolstering his AI training goals. SpaceX is investing $2 billion in xAI. Tesla shareholders may vote soon re whether Tesla should also invest. Musk is integrating his Grok LLM across his products in an attempt to blur the lines and enable cross company investment.</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rPr>
                <a:solidFill>
                  <a:schemeClr val="accent4">
                    <a:hueOff val="475731"/>
                    <a:satOff val="-4338"/>
                    <a:lumOff val="10182"/>
                  </a:schemeClr>
                </a:solidFill>
              </a:rPr>
              <a:t>Microsoft is teaming up with Idaho National Laboratory</a:t>
            </a:r>
            <a:r>
              <a:t> (a very fun place to visit if you’re into history) </a:t>
            </a:r>
            <a:r>
              <a:rPr>
                <a:solidFill>
                  <a:schemeClr val="accent4">
                    <a:hueOff val="475731"/>
                    <a:satOff val="-4338"/>
                    <a:lumOff val="10182"/>
                  </a:schemeClr>
                </a:solidFill>
              </a:rPr>
              <a:t>to use AI to speed up the paperwork for nuclear power permits. </a:t>
            </a:r>
            <a:r>
              <a:t>This is directly related to the need/desire to create more electricity as quickly as possible to power data centers.</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Anthropic is looking to raise new funding that would value the company at $100 billion.</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57" name="July 25, 2025…"/>
          <p:cNvSpPr txBox="1"/>
          <p:nvPr/>
        </p:nvSpPr>
        <p:spPr>
          <a:xfrm>
            <a:off x="1135471" y="783840"/>
            <a:ext cx="22113058" cy="121483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400">
                <a:latin typeface="Arial"/>
                <a:ea typeface="Arial"/>
                <a:cs typeface="Arial"/>
                <a:sym typeface="Arial"/>
              </a:defRPr>
            </a:pPr>
            <a:r>
              <a:t>July 25, 2025</a:t>
            </a:r>
          </a:p>
          <a:p>
            <a:pPr lvl="1" marL="914400" indent="-317500" defTabSz="457200">
              <a:lnSpc>
                <a:spcPct val="100000"/>
              </a:lnSpc>
              <a:spcBef>
                <a:spcPts val="0"/>
              </a:spcBef>
              <a:buSzPct val="123000"/>
              <a:buFont typeface="Arial"/>
              <a:buChar char="◦"/>
              <a:defRPr sz="4400">
                <a:latin typeface="Arial"/>
                <a:ea typeface="Arial"/>
                <a:cs typeface="Arial"/>
                <a:sym typeface="Arial"/>
              </a:defRPr>
            </a:pPr>
            <a:r>
              <a:t>Meta continues to poach OpenAI researchers, however information came out that </a:t>
            </a:r>
            <a:r>
              <a:rPr>
                <a:solidFill>
                  <a:schemeClr val="accent4">
                    <a:hueOff val="475731"/>
                    <a:satOff val="-4338"/>
                    <a:lumOff val="10182"/>
                  </a:schemeClr>
                </a:solidFill>
              </a:rPr>
              <a:t>at least ten OpenAI employees rejected $300 million offers from Mark Zuckerberg. Clearly these folks have faith in their product roadmap.</a:t>
            </a:r>
            <a:r>
              <a:t> </a:t>
            </a:r>
            <a:r>
              <a:rPr>
                <a:solidFill>
                  <a:schemeClr val="accent4">
                    <a:hueOff val="475731"/>
                    <a:satOff val="-4338"/>
                    <a:lumOff val="10182"/>
                  </a:schemeClr>
                </a:solidFill>
              </a:rPr>
              <a:t>To me, this is a poker tell that OpenAI has a plan.</a:t>
            </a:r>
            <a:endParaRPr>
              <a:solidFill>
                <a:schemeClr val="accent4">
                  <a:hueOff val="475731"/>
                  <a:satOff val="-4338"/>
                  <a:lumOff val="10182"/>
                </a:schemeClr>
              </a:solidFill>
            </a:endParaRPr>
          </a:p>
          <a:p>
            <a:pPr lvl="1" marL="914400" indent="-317500" defTabSz="457200">
              <a:lnSpc>
                <a:spcPct val="100000"/>
              </a:lnSpc>
              <a:spcBef>
                <a:spcPts val="0"/>
              </a:spcBef>
              <a:buSzPct val="123000"/>
              <a:buFont typeface="Arial"/>
              <a:buChar char="◦"/>
              <a:defRPr sz="4400">
                <a:latin typeface="Arial"/>
                <a:ea typeface="Arial"/>
                <a:cs typeface="Arial"/>
                <a:sym typeface="Arial"/>
              </a:defRPr>
            </a:pPr>
            <a:r>
              <a:t>Meta plans to build two enormous data centers, one in Louisiana and Ohio. The Louisiana facility will have one gigawatt of power and the Ohio center will have 5 gigawatts of power. In order to bring the facilities to market even more quickly Meta is using tents as temporary structures as the buildings are constructed.</a:t>
            </a:r>
          </a:p>
          <a:p>
            <a:pPr lvl="1" marL="914400" indent="-317500" defTabSz="457200">
              <a:lnSpc>
                <a:spcPct val="100000"/>
              </a:lnSpc>
              <a:spcBef>
                <a:spcPts val="0"/>
              </a:spcBef>
              <a:buSzPct val="123000"/>
              <a:buFont typeface="Arial"/>
              <a:buChar char="◦"/>
              <a:defRPr sz="4400">
                <a:latin typeface="Arial"/>
                <a:ea typeface="Arial"/>
                <a:cs typeface="Arial"/>
                <a:sym typeface="Arial"/>
              </a:defRPr>
            </a:pPr>
            <a:r>
              <a:t>Anthropic published a report this week as well arguing that the United States needs to make significant investments in energy in order to stay ahead in artificial intelligence.</a:t>
            </a:r>
          </a:p>
          <a:p>
            <a:pPr lvl="1" marL="914400" indent="-317500" defTabSz="457200">
              <a:lnSpc>
                <a:spcPct val="100000"/>
              </a:lnSpc>
              <a:spcBef>
                <a:spcPts val="0"/>
              </a:spcBef>
              <a:buSzPct val="123000"/>
              <a:buFont typeface="Arial"/>
              <a:buChar char="◦"/>
              <a:defRPr sz="4400">
                <a:latin typeface="Arial"/>
                <a:ea typeface="Arial"/>
                <a:cs typeface="Arial"/>
                <a:sym typeface="Arial"/>
              </a:defRPr>
            </a:pPr>
            <a:r>
              <a:t>Google reached an agreement to generate 3,000 megawatts of hydroelectric power.</a:t>
            </a:r>
          </a:p>
          <a:p>
            <a:pPr lvl="1" marL="914400" indent="-317500" defTabSz="457200">
              <a:lnSpc>
                <a:spcPct val="100000"/>
              </a:lnSpc>
              <a:spcBef>
                <a:spcPts val="0"/>
              </a:spcBef>
              <a:buSzPct val="123000"/>
              <a:buFont typeface="Arial"/>
              <a:buChar char="◦"/>
              <a:defRPr sz="4400">
                <a:latin typeface="Arial"/>
                <a:ea typeface="Arial"/>
                <a:cs typeface="Arial"/>
                <a:sym typeface="Arial"/>
              </a:defRPr>
            </a:pPr>
            <a:r>
              <a:t>OpenAI and Oracle announced they are expanding their Texas Stargate data center project and will increase capacity to over 5 gigawatts across the United States.</a:t>
            </a:r>
          </a:p>
          <a:p>
            <a:pPr lvl="1" marL="914400" indent="-317500" defTabSz="457200">
              <a:lnSpc>
                <a:spcPct val="100000"/>
              </a:lnSpc>
              <a:spcBef>
                <a:spcPts val="0"/>
              </a:spcBef>
              <a:buSzPct val="123000"/>
              <a:buFont typeface="Arial"/>
              <a:buChar char="◦"/>
              <a:defRPr sz="4400">
                <a:solidFill>
                  <a:schemeClr val="accent4">
                    <a:hueOff val="475731"/>
                    <a:satOff val="-4338"/>
                    <a:lumOff val="10182"/>
                  </a:schemeClr>
                </a:solidFill>
                <a:latin typeface="Arial"/>
                <a:ea typeface="Arial"/>
                <a:cs typeface="Arial"/>
                <a:sym typeface="Arial"/>
              </a:defRPr>
            </a:pPr>
            <a:r>
              <a:t>OpenAI expects to bring a total of over 1 million GPUs online before the end of this year. Sam Altman tweeted that he aims to reach 100 million.</a:t>
            </a:r>
          </a:p>
          <a:p>
            <a:pPr lvl="1" marL="914400" indent="-317500" defTabSz="457200">
              <a:lnSpc>
                <a:spcPct val="100000"/>
              </a:lnSpc>
              <a:spcBef>
                <a:spcPts val="0"/>
              </a:spcBef>
              <a:buSzPct val="123000"/>
              <a:buFont typeface="Arial"/>
              <a:buChar char="◦"/>
              <a:defRPr sz="4400">
                <a:latin typeface="Arial"/>
                <a:ea typeface="Arial"/>
                <a:cs typeface="Arial"/>
                <a:sym typeface="Arial"/>
              </a:defRPr>
            </a:pPr>
            <a:r>
              <a:t>The University of Bristol in the United Kingdom launched the UK’s most powerful artificial intelligence computer, which can perform 21 trillion operations per second.</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59" name="August 8, 2025…"/>
          <p:cNvSpPr txBox="1"/>
          <p:nvPr/>
        </p:nvSpPr>
        <p:spPr>
          <a:xfrm>
            <a:off x="1135471" y="3184348"/>
            <a:ext cx="22113058" cy="7347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lnSpc>
                <a:spcPct val="100000"/>
              </a:lnSpc>
              <a:spcBef>
                <a:spcPts val="0"/>
              </a:spcBef>
              <a:buSzPct val="123000"/>
              <a:buFont typeface="Arial"/>
              <a:buChar char="•"/>
              <a:defRPr sz="4500">
                <a:latin typeface="Arial"/>
                <a:ea typeface="Arial"/>
                <a:cs typeface="Arial"/>
                <a:sym typeface="Arial"/>
              </a:defRPr>
            </a:pPr>
            <a:r>
              <a:t>August 8, 2025</a:t>
            </a:r>
          </a:p>
          <a:p>
            <a:pPr lvl="1" marL="914400" indent="-317500" defTabSz="457200">
              <a:lnSpc>
                <a:spcPct val="100000"/>
              </a:lnSpc>
              <a:spcBef>
                <a:spcPts val="0"/>
              </a:spcBef>
              <a:buSzPct val="123000"/>
              <a:buFont typeface="Arial"/>
              <a:buChar char="◦"/>
              <a:defRPr sz="4500">
                <a:solidFill>
                  <a:schemeClr val="accent3">
                    <a:hueOff val="-385756"/>
                    <a:satOff val="-32155"/>
                    <a:lumOff val="17967"/>
                  </a:schemeClr>
                </a:solidFill>
                <a:latin typeface="Arial"/>
                <a:ea typeface="Arial"/>
                <a:cs typeface="Arial"/>
                <a:sym typeface="Arial"/>
              </a:defRPr>
            </a:pPr>
            <a:r>
              <a:t>The seven largest technology companies spent over $100 billion on AI infrastructure in the past three months; that’s more than all U.S. consumer spending combined in the last six months.</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Meta is selling $2 billion in assets to help pay for its new data center infrastructure and growth.</a:t>
            </a:r>
          </a:p>
          <a:p>
            <a:pPr lvl="1" marL="914400" indent="-317500" defTabSz="457200">
              <a:lnSpc>
                <a:spcPct val="100000"/>
              </a:lnSpc>
              <a:spcBef>
                <a:spcPts val="0"/>
              </a:spcBef>
              <a:buSzPct val="123000"/>
              <a:buFont typeface="Arial"/>
              <a:buChar char="◦"/>
              <a:defRPr sz="4500">
                <a:solidFill>
                  <a:schemeClr val="accent4">
                    <a:hueOff val="475731"/>
                    <a:satOff val="-4338"/>
                    <a:lumOff val="10182"/>
                  </a:schemeClr>
                </a:solidFill>
                <a:latin typeface="Arial"/>
                <a:ea typeface="Arial"/>
                <a:cs typeface="Arial"/>
                <a:sym typeface="Arial"/>
              </a:defRPr>
            </a:pPr>
            <a:r>
              <a:t>OpenAI is reportedly working on a secondary sale that values the company at $500 billion.</a:t>
            </a:r>
          </a:p>
          <a:p>
            <a:pPr lvl="1" marL="914400" indent="-317500" defTabSz="457200">
              <a:lnSpc>
                <a:spcPct val="100000"/>
              </a:lnSpc>
              <a:spcBef>
                <a:spcPts val="0"/>
              </a:spcBef>
              <a:buSzPct val="123000"/>
              <a:buFont typeface="Arial"/>
              <a:buChar char="◦"/>
              <a:defRPr sz="4500">
                <a:latin typeface="Arial"/>
                <a:ea typeface="Arial"/>
                <a:cs typeface="Arial"/>
                <a:sym typeface="Arial"/>
              </a:defRPr>
            </a:pPr>
            <a:r>
              <a:t>Google created an AI for education accelerator that provides free AI training and career certificates to college students in the United States. This includes a $1 billion commitment to AI literacy.</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61" name="“If AI development stopped this week we would have 5-10 years of absorbing the impact of current models on education, culture, healthcare, and business.”…"/>
          <p:cNvSpPr txBox="1"/>
          <p:nvPr>
            <p:ph type="body" idx="1"/>
          </p:nvPr>
        </p:nvSpPr>
        <p:spPr>
          <a:xfrm>
            <a:off x="1206500" y="2594035"/>
            <a:ext cx="21971000" cy="8122631"/>
          </a:xfrm>
          <a:prstGeom prst="rect">
            <a:avLst/>
          </a:prstGeom>
        </p:spPr>
        <p:txBody>
          <a:bodyPr/>
          <a:lstStyle/>
          <a:p>
            <a:pPr defTabSz="1536153">
              <a:defRPr spc="-244" sz="12222"/>
            </a:pPr>
          </a:p>
          <a:p>
            <a:pPr defTabSz="1536153">
              <a:defRPr spc="-146" sz="7308"/>
            </a:pPr>
            <a:r>
              <a:rPr>
                <a:solidFill>
                  <a:schemeClr val="accent4">
                    <a:hueOff val="475731"/>
                    <a:satOff val="-4338"/>
                    <a:lumOff val="10182"/>
                  </a:schemeClr>
                </a:solidFill>
              </a:rPr>
              <a:t>“If AI development stopped this week we would have 5-10 years of absorbing the impact</a:t>
            </a:r>
            <a:r>
              <a:t> of current models on education, culture, healthcare, and business.”</a:t>
            </a:r>
          </a:p>
          <a:p>
            <a:pPr defTabSz="1536153">
              <a:defRPr spc="-146" sz="7308"/>
            </a:pPr>
            <a:r>
              <a:t> </a:t>
            </a:r>
          </a:p>
          <a:p>
            <a:pPr defTabSz="1536153">
              <a:defRPr spc="-146" sz="7308"/>
            </a:pPr>
            <a:r>
              <a:t>-Wharton professor Ethan Mollick </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pic>
        <p:nvPicPr>
          <p:cNvPr id="363" name="pasted-movie.png" descr="pasted-movie.png"/>
          <p:cNvPicPr>
            <a:picLocks noChangeAspect="1"/>
          </p:cNvPicPr>
          <p:nvPr/>
        </p:nvPicPr>
        <p:blipFill>
          <a:blip r:embed="rId2">
            <a:extLst/>
          </a:blip>
          <a:srcRect l="6131" t="5070" r="0" b="10108"/>
          <a:stretch>
            <a:fillRect/>
          </a:stretch>
        </p:blipFill>
        <p:spPr>
          <a:xfrm>
            <a:off x="11370880" y="6271158"/>
            <a:ext cx="6128802" cy="4650306"/>
          </a:xfrm>
          <a:prstGeom prst="rect">
            <a:avLst/>
          </a:prstGeom>
          <a:ln w="12700">
            <a:miter lim="400000"/>
          </a:ln>
        </p:spPr>
      </p:pic>
      <p:pic>
        <p:nvPicPr>
          <p:cNvPr id="364" name="pasted-movie.png" descr="pasted-movie.png"/>
          <p:cNvPicPr>
            <a:picLocks noChangeAspect="1"/>
          </p:cNvPicPr>
          <p:nvPr/>
        </p:nvPicPr>
        <p:blipFill>
          <a:blip r:embed="rId3">
            <a:extLst/>
          </a:blip>
          <a:srcRect l="13710" t="9377" r="5605" b="0"/>
          <a:stretch>
            <a:fillRect/>
          </a:stretch>
        </p:blipFill>
        <p:spPr>
          <a:xfrm>
            <a:off x="17727930" y="6271158"/>
            <a:ext cx="6213166" cy="4650341"/>
          </a:xfrm>
          <a:prstGeom prst="rect">
            <a:avLst/>
          </a:prstGeom>
          <a:ln w="12700">
            <a:miter lim="400000"/>
          </a:ln>
        </p:spPr>
      </p:pic>
      <p:sp>
        <p:nvSpPr>
          <p:cNvPr id="365" name="Open Discussion and Q&amp;A"/>
          <p:cNvSpPr txBox="1"/>
          <p:nvPr>
            <p:ph type="body" sz="half" idx="1"/>
          </p:nvPr>
        </p:nvSpPr>
        <p:spPr>
          <a:xfrm>
            <a:off x="708176" y="552286"/>
            <a:ext cx="22967648" cy="5710116"/>
          </a:xfrm>
          <a:prstGeom prst="rect">
            <a:avLst/>
          </a:prstGeom>
        </p:spPr>
        <p:txBody>
          <a:bodyPr/>
          <a:lstStyle/>
          <a:p>
            <a:pPr defTabSz="2243271">
              <a:defRPr spc="-277" sz="13892"/>
            </a:pPr>
            <a:r>
              <a:t>Open Discussion and Q&amp;A</a:t>
            </a:r>
          </a:p>
          <a:p>
            <a:pPr algn="l" defTabSz="2243271">
              <a:defRPr spc="-277" sz="13892"/>
            </a:pPr>
          </a:p>
        </p:txBody>
      </p:sp>
      <p:sp>
        <p:nvSpPr>
          <p:cNvPr id="366" name="Following this slide are all the resources you need to be fully informed!…"/>
          <p:cNvSpPr txBox="1"/>
          <p:nvPr/>
        </p:nvSpPr>
        <p:spPr>
          <a:xfrm>
            <a:off x="723951" y="3821394"/>
            <a:ext cx="11809469" cy="84475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80000"/>
              </a:lnSpc>
              <a:spcBef>
                <a:spcPts val="0"/>
              </a:spcBef>
              <a:defRPr spc="-91" sz="4600">
                <a:latin typeface="Helvetica Neue Medium"/>
                <a:ea typeface="Helvetica Neue Medium"/>
                <a:cs typeface="Helvetica Neue Medium"/>
                <a:sym typeface="Helvetica Neue Medium"/>
              </a:defRPr>
            </a:pPr>
            <a:r>
              <a:rPr>
                <a:solidFill>
                  <a:schemeClr val="accent4">
                    <a:hueOff val="475731"/>
                    <a:satOff val="-4338"/>
                    <a:lumOff val="10182"/>
                  </a:schemeClr>
                </a:solidFill>
              </a:rPr>
              <a:t>Following this slide are all the resources you need</a:t>
            </a:r>
            <a:r>
              <a:t> to be fully informed!</a:t>
            </a:r>
          </a:p>
          <a:p>
            <a:pPr>
              <a:lnSpc>
                <a:spcPct val="80000"/>
              </a:lnSpc>
              <a:spcBef>
                <a:spcPts val="0"/>
              </a:spcBef>
              <a:defRPr spc="-91" sz="4600">
                <a:latin typeface="Helvetica Neue Medium"/>
                <a:ea typeface="Helvetica Neue Medium"/>
                <a:cs typeface="Helvetica Neue Medium"/>
                <a:sym typeface="Helvetica Neue Medium"/>
              </a:defRPr>
            </a:pPr>
          </a:p>
          <a:p>
            <a:pPr marL="228600" indent="-228600">
              <a:lnSpc>
                <a:spcPct val="80000"/>
              </a:lnSpc>
              <a:spcBef>
                <a:spcPts val="0"/>
              </a:spcBef>
              <a:buSzPct val="100000"/>
              <a:buChar char="•"/>
              <a:defRPr spc="-91" sz="4600">
                <a:latin typeface="Helvetica Neue Medium"/>
                <a:ea typeface="Helvetica Neue Medium"/>
                <a:cs typeface="Helvetica Neue Medium"/>
                <a:sym typeface="Helvetica Neue Medium"/>
              </a:defRPr>
            </a:pPr>
            <a:r>
              <a:t> Agentic law research result (from our example today)</a:t>
            </a:r>
          </a:p>
          <a:p>
            <a:pPr marL="228600" indent="-228600">
              <a:lnSpc>
                <a:spcPct val="80000"/>
              </a:lnSpc>
              <a:spcBef>
                <a:spcPts val="0"/>
              </a:spcBef>
              <a:buSzPct val="100000"/>
              <a:buChar char="•"/>
              <a:defRPr spc="-91" sz="4600">
                <a:latin typeface="Helvetica Neue Medium"/>
                <a:ea typeface="Helvetica Neue Medium"/>
                <a:cs typeface="Helvetica Neue Medium"/>
                <a:sym typeface="Helvetica Neue Medium"/>
              </a:defRPr>
            </a:pPr>
            <a:r>
              <a:t> Legal AI tools (branded products)</a:t>
            </a:r>
          </a:p>
          <a:p>
            <a:pPr marL="228600" indent="-228600">
              <a:lnSpc>
                <a:spcPct val="80000"/>
              </a:lnSpc>
              <a:spcBef>
                <a:spcPts val="0"/>
              </a:spcBef>
              <a:buSzPct val="100000"/>
              <a:buChar char="•"/>
              <a:defRPr spc="-91" sz="4600">
                <a:latin typeface="Helvetica Neue Medium"/>
                <a:ea typeface="Helvetica Neue Medium"/>
                <a:cs typeface="Helvetica Neue Medium"/>
                <a:sym typeface="Helvetica Neue Medium"/>
              </a:defRPr>
            </a:pPr>
            <a:r>
              <a:t> Six-month recaps by topic:</a:t>
            </a:r>
          </a:p>
          <a:p>
            <a:pPr lvl="1" marL="457200" indent="0">
              <a:lnSpc>
                <a:spcPct val="80000"/>
              </a:lnSpc>
              <a:spcBef>
                <a:spcPts val="0"/>
              </a:spcBef>
              <a:buSzPct val="100000"/>
              <a:buChar char="•"/>
              <a:defRPr spc="-91" sz="4600">
                <a:latin typeface="Helvetica Neue Medium"/>
                <a:ea typeface="Helvetica Neue Medium"/>
                <a:cs typeface="Helvetica Neue Medium"/>
                <a:sym typeface="Helvetica Neue Medium"/>
              </a:defRPr>
            </a:pPr>
            <a:r>
              <a:t> Legal AI news</a:t>
            </a:r>
          </a:p>
          <a:p>
            <a:pPr lvl="1" marL="457200" indent="0">
              <a:lnSpc>
                <a:spcPct val="80000"/>
              </a:lnSpc>
              <a:spcBef>
                <a:spcPts val="0"/>
              </a:spcBef>
              <a:buSzPct val="100000"/>
              <a:buChar char="•"/>
              <a:defRPr spc="-91" sz="4600">
                <a:latin typeface="Helvetica Neue Medium"/>
                <a:ea typeface="Helvetica Neue Medium"/>
                <a:cs typeface="Helvetica Neue Medium"/>
                <a:sym typeface="Helvetica Neue Medium"/>
              </a:defRPr>
            </a:pPr>
            <a:r>
              <a:t> Imagery</a:t>
            </a:r>
          </a:p>
          <a:p>
            <a:pPr lvl="1" marL="457200" indent="0">
              <a:lnSpc>
                <a:spcPct val="80000"/>
              </a:lnSpc>
              <a:spcBef>
                <a:spcPts val="0"/>
              </a:spcBef>
              <a:buSzPct val="100000"/>
              <a:buChar char="•"/>
              <a:defRPr spc="-91" sz="4600">
                <a:latin typeface="Helvetica Neue Medium"/>
                <a:ea typeface="Helvetica Neue Medium"/>
                <a:cs typeface="Helvetica Neue Medium"/>
                <a:sym typeface="Helvetica Neue Medium"/>
              </a:defRPr>
            </a:pPr>
            <a:r>
              <a:t> Video</a:t>
            </a:r>
          </a:p>
          <a:p>
            <a:pPr lvl="1" marL="457200" indent="0">
              <a:lnSpc>
                <a:spcPct val="80000"/>
              </a:lnSpc>
              <a:spcBef>
                <a:spcPts val="0"/>
              </a:spcBef>
              <a:buSzPct val="100000"/>
              <a:buChar char="•"/>
              <a:defRPr spc="-91" sz="4600">
                <a:latin typeface="Helvetica Neue Medium"/>
                <a:ea typeface="Helvetica Neue Medium"/>
                <a:cs typeface="Helvetica Neue Medium"/>
                <a:sym typeface="Helvetica Neue Medium"/>
              </a:defRPr>
            </a:pPr>
            <a:r>
              <a:t> Multimodal</a:t>
            </a:r>
          </a:p>
          <a:p>
            <a:pPr lvl="1" marL="457200" indent="0">
              <a:lnSpc>
                <a:spcPct val="80000"/>
              </a:lnSpc>
              <a:spcBef>
                <a:spcPts val="0"/>
              </a:spcBef>
              <a:buSzPct val="100000"/>
              <a:buChar char="•"/>
              <a:defRPr spc="-91" sz="4600">
                <a:latin typeface="Helvetica Neue Medium"/>
                <a:ea typeface="Helvetica Neue Medium"/>
                <a:cs typeface="Helvetica Neue Medium"/>
                <a:sym typeface="Helvetica Neue Medium"/>
              </a:defRPr>
            </a:pPr>
            <a:r>
              <a:t> Agents</a:t>
            </a:r>
          </a:p>
          <a:p>
            <a:pPr lvl="1" marL="457200" indent="0">
              <a:lnSpc>
                <a:spcPct val="80000"/>
              </a:lnSpc>
              <a:spcBef>
                <a:spcPts val="0"/>
              </a:spcBef>
              <a:buSzPct val="100000"/>
              <a:buChar char="•"/>
              <a:defRPr spc="-91" sz="4600">
                <a:latin typeface="Helvetica Neue Medium"/>
                <a:ea typeface="Helvetica Neue Medium"/>
                <a:cs typeface="Helvetica Neue Medium"/>
                <a:sym typeface="Helvetica Neue Medium"/>
              </a:defRPr>
            </a:pPr>
            <a:r>
              <a:t> The Internet and websites</a:t>
            </a:r>
          </a:p>
        </p:txBody>
      </p:sp>
      <p:sp>
        <p:nvSpPr>
          <p:cNvPr id="367" name="Nothing beats human relationships!"/>
          <p:cNvSpPr txBox="1"/>
          <p:nvPr/>
        </p:nvSpPr>
        <p:spPr>
          <a:xfrm>
            <a:off x="10942507" y="11162000"/>
            <a:ext cx="13471644" cy="9326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80000"/>
              </a:lnSpc>
              <a:spcBef>
                <a:spcPts val="0"/>
              </a:spcBef>
              <a:defRPr spc="-107" sz="5400">
                <a:latin typeface="Helvetica Neue Medium"/>
                <a:ea typeface="Helvetica Neue Medium"/>
                <a:cs typeface="Helvetica Neue Medium"/>
                <a:sym typeface="Helvetica Neue Medium"/>
              </a:defRPr>
            </a:lvl1pPr>
          </a:lstStyle>
          <a:p>
            <a:pPr/>
            <a:r>
              <a:t>Nothing beats human relationships!</a:t>
            </a:r>
          </a:p>
        </p:txBody>
      </p:sp>
      <p:sp>
        <p:nvSpPr>
          <p:cNvPr id="368" name="https://randyjholland.com/"/>
          <p:cNvSpPr txBox="1"/>
          <p:nvPr/>
        </p:nvSpPr>
        <p:spPr>
          <a:xfrm>
            <a:off x="14024843" y="12335266"/>
            <a:ext cx="7306971"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u="sng">
                <a:hlinkClick r:id="rId4" invalidUrl="" action="" tgtFrame="" tooltip="" history="1" highlightClick="0" endSnd="0"/>
              </a:defRPr>
            </a:lvl1pPr>
          </a:lstStyle>
          <a:p>
            <a:pPr>
              <a:defRPr u="none"/>
            </a:pPr>
            <a:r>
              <a:rPr u="sng">
                <a:hlinkClick r:id="rId4" invalidUrl="" action="" tgtFrame="" tooltip="" history="1" highlightClick="0" endSnd="0"/>
              </a:rPr>
              <a:t>https://randyjholland.com/</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70" name="Appendix 1: Legal Agent Result"/>
          <p:cNvSpPr txBox="1"/>
          <p:nvPr>
            <p:ph type="body" idx="1"/>
          </p:nvPr>
        </p:nvSpPr>
        <p:spPr>
          <a:xfrm>
            <a:off x="1206500" y="1542626"/>
            <a:ext cx="21971000" cy="10630748"/>
          </a:xfrm>
          <a:prstGeom prst="rect">
            <a:avLst/>
          </a:prstGeom>
        </p:spPr>
        <p:txBody>
          <a:bodyPr/>
          <a:lstStyle/>
          <a:p>
            <a:pPr/>
            <a:r>
              <a:t>Appendix 1: Legal Agent Result</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72" name="I ran the agentic non-compete example on GPT-5 Pro.…"/>
          <p:cNvSpPr txBox="1"/>
          <p:nvPr>
            <p:ph type="body" idx="1"/>
          </p:nvPr>
        </p:nvSpPr>
        <p:spPr>
          <a:xfrm>
            <a:off x="1206500" y="314712"/>
            <a:ext cx="21971000" cy="7152046"/>
          </a:xfrm>
          <a:prstGeom prst="rect">
            <a:avLst/>
          </a:prstGeom>
        </p:spPr>
        <p:txBody>
          <a:bodyPr/>
          <a:lstStyle/>
          <a:p>
            <a:pPr defTabSz="1658070">
              <a:defRPr spc="-163" sz="8160"/>
            </a:pPr>
            <a:r>
              <a:t>I ran the agentic non-compete example on GPT-5 Pro. </a:t>
            </a:r>
          </a:p>
          <a:p>
            <a:pPr defTabSz="1658070">
              <a:defRPr spc="-163" sz="8160"/>
            </a:pPr>
          </a:p>
          <a:p>
            <a:pPr defTabSz="1658070">
              <a:defRPr spc="-163" sz="8160"/>
            </a:pPr>
            <a:r>
              <a:t>GPT-5 Pro thought for </a:t>
            </a:r>
            <a:r>
              <a:rPr i="1">
                <a:solidFill>
                  <a:schemeClr val="accent4">
                    <a:hueOff val="475731"/>
                    <a:satOff val="-4338"/>
                    <a:lumOff val="10182"/>
                  </a:schemeClr>
                </a:solidFill>
                <a:latin typeface="+mn-lt"/>
                <a:ea typeface="+mn-ea"/>
                <a:cs typeface="+mn-cs"/>
                <a:sym typeface="Helvetica Neue"/>
              </a:rPr>
              <a:t>8 minutes and 51 seconds</a:t>
            </a:r>
            <a:r>
              <a:rPr>
                <a:solidFill>
                  <a:schemeClr val="accent4">
                    <a:hueOff val="475731"/>
                    <a:satOff val="-4338"/>
                    <a:lumOff val="10182"/>
                  </a:schemeClr>
                </a:solidFill>
              </a:rPr>
              <a:t> and returned </a:t>
            </a:r>
            <a:r>
              <a:rPr i="1">
                <a:solidFill>
                  <a:schemeClr val="accent4">
                    <a:hueOff val="475731"/>
                    <a:satOff val="-4338"/>
                    <a:lumOff val="10182"/>
                  </a:schemeClr>
                </a:solidFill>
                <a:latin typeface="+mn-lt"/>
                <a:ea typeface="+mn-ea"/>
                <a:cs typeface="+mn-cs"/>
                <a:sym typeface="Helvetica Neue"/>
              </a:rPr>
              <a:t>a 7-page report</a:t>
            </a:r>
            <a:r>
              <a:rPr>
                <a:solidFill>
                  <a:schemeClr val="accent4">
                    <a:hueOff val="475731"/>
                    <a:satOff val="-4338"/>
                    <a:lumOff val="10182"/>
                  </a:schemeClr>
                </a:solidFill>
              </a:rPr>
              <a:t>.</a:t>
            </a:r>
            <a:r>
              <a:t> You can check its work later and get back to Richard.</a:t>
            </a:r>
          </a:p>
        </p:txBody>
      </p:sp>
      <p:pic>
        <p:nvPicPr>
          <p:cNvPr id="373" name="pasted-movie.png" descr="pasted-movie.png"/>
          <p:cNvPicPr>
            <a:picLocks noChangeAspect="1"/>
          </p:cNvPicPr>
          <p:nvPr/>
        </p:nvPicPr>
        <p:blipFill>
          <a:blip r:embed="rId2">
            <a:extLst/>
          </a:blip>
          <a:stretch>
            <a:fillRect/>
          </a:stretch>
        </p:blipFill>
        <p:spPr>
          <a:xfrm>
            <a:off x="3683000" y="8073255"/>
            <a:ext cx="17018000" cy="4597401"/>
          </a:xfrm>
          <a:prstGeom prst="rect">
            <a:avLst/>
          </a:prstGeom>
          <a:ln w="12700">
            <a:miter lim="400000"/>
          </a:ln>
        </p:spPr>
      </p:pic>
      <p:sp>
        <p:nvSpPr>
          <p:cNvPr id="374" name="Oval"/>
          <p:cNvSpPr/>
          <p:nvPr/>
        </p:nvSpPr>
        <p:spPr>
          <a:xfrm>
            <a:off x="3428752" y="8277413"/>
            <a:ext cx="5264473" cy="2152756"/>
          </a:xfrm>
          <a:prstGeom prst="ellipse">
            <a:avLst/>
          </a:prstGeom>
          <a:ln w="177800">
            <a:solidFill>
              <a:schemeClr val="accent4">
                <a:hueOff val="475731"/>
                <a:satOff val="-4338"/>
                <a:lumOff val="10182"/>
              </a:schemeClr>
            </a:solidFill>
            <a:miter lim="400000"/>
          </a:ln>
        </p:spPr>
        <p:txBody>
          <a:bodyPr lIns="50800" tIns="50800" rIns="50800" bIns="50800" anchor="ctr"/>
          <a:lstStyle/>
          <a:p>
            <a:pPr algn="ctr" defTabSz="825500">
              <a:lnSpc>
                <a:spcPct val="100000"/>
              </a:lnSpc>
              <a:spcBef>
                <a:spcPts val="0"/>
              </a:spcBef>
              <a:defRPr sz="3200">
                <a:solidFill>
                  <a:srgbClr val="000000"/>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76" name="TL;DR (for the room)…"/>
          <p:cNvSpPr txBox="1"/>
          <p:nvPr>
            <p:ph type="body" idx="1"/>
          </p:nvPr>
        </p:nvSpPr>
        <p:spPr>
          <a:xfrm>
            <a:off x="1206500" y="290970"/>
            <a:ext cx="21971000" cy="12723011"/>
          </a:xfrm>
          <a:prstGeom prst="rect">
            <a:avLst/>
          </a:prstGeom>
        </p:spPr>
        <p:txBody>
          <a:bodyPr/>
          <a:lstStyle/>
          <a:p>
            <a:pPr algn="l" defTabSz="233172">
              <a:lnSpc>
                <a:spcPct val="100000"/>
              </a:lnSpc>
              <a:spcBef>
                <a:spcPts val="700"/>
              </a:spcBef>
              <a:defRPr b="1" spc="0" sz="4590">
                <a:latin typeface="Times Roman"/>
                <a:ea typeface="Times Roman"/>
                <a:cs typeface="Times Roman"/>
                <a:sym typeface="Times Roman"/>
              </a:defRPr>
            </a:pPr>
            <a:r>
              <a:t>TL;DR (for the room)</a:t>
            </a:r>
          </a:p>
          <a:p>
            <a:pPr marL="233172" indent="-161925" algn="l" defTabSz="233172">
              <a:lnSpc>
                <a:spcPct val="100000"/>
              </a:lnSpc>
              <a:spcBef>
                <a:spcPts val="600"/>
              </a:spcBef>
              <a:buSzPct val="123000"/>
              <a:buFont typeface="Times Roman"/>
              <a:buChar char="•"/>
              <a:defRPr b="1" spc="0" sz="4590">
                <a:latin typeface="Times Roman"/>
                <a:ea typeface="Times Roman"/>
                <a:cs typeface="Times Roman"/>
                <a:sym typeface="Times Roman"/>
              </a:defRPr>
            </a:pPr>
            <a:r>
              <a:t>Delaware still enforces employee non‑competes</a:t>
            </a:r>
            <a:r>
              <a:rPr b="0"/>
              <a:t>, but only when they’re </a:t>
            </a:r>
            <a:r>
              <a:t>narrowly tailored</a:t>
            </a:r>
            <a:r>
              <a:rPr b="0"/>
              <a:t> to a </a:t>
            </a:r>
            <a:r>
              <a:t>legitimate business interest</a:t>
            </a:r>
            <a:r>
              <a:rPr b="0"/>
              <a:t> (e.g., trade secrets, client goodwill), with </a:t>
            </a:r>
            <a:r>
              <a:t>reasonable scope and duration</a:t>
            </a:r>
            <a:r>
              <a:rPr b="0"/>
              <a:t>, and the court is </a:t>
            </a:r>
            <a:r>
              <a:t>increasingly unwilling to “blue‑pencil”</a:t>
            </a:r>
            <a:r>
              <a:rPr b="0"/>
              <a:t> overbroad clauses. </a:t>
            </a:r>
            <a:r>
              <a:rPr b="0" u="sng">
                <a:hlinkClick r:id="rId2" invalidUrl="" action="" tgtFrame="" tooltip="" history="1" highlightClick="0" endSnd="0"/>
              </a:rPr>
              <a:t>Delaware Courts+1</a:t>
            </a:r>
            <a:endParaRPr b="0"/>
          </a:p>
          <a:p>
            <a:pPr marL="233172" indent="-161925" algn="l" defTabSz="233172">
              <a:lnSpc>
                <a:spcPct val="100000"/>
              </a:lnSpc>
              <a:spcBef>
                <a:spcPts val="600"/>
              </a:spcBef>
              <a:buSzPct val="123000"/>
              <a:buFont typeface="Times Roman"/>
              <a:buChar char="•"/>
              <a:defRPr spc="0" sz="4590">
                <a:latin typeface="Times Roman"/>
                <a:ea typeface="Times Roman"/>
                <a:cs typeface="Times Roman"/>
                <a:sym typeface="Times Roman"/>
              </a:defRPr>
            </a:pPr>
            <a:r>
              <a:rPr b="1"/>
              <a:t>Statutes</a:t>
            </a:r>
            <a:r>
              <a:t>: Delaware has </a:t>
            </a:r>
            <a:r>
              <a:rPr b="1"/>
              <a:t>no general ban</a:t>
            </a:r>
            <a:r>
              <a:t> for tech workers; </a:t>
            </a:r>
            <a:r>
              <a:rPr b="1"/>
              <a:t>physician non‑competes are void</a:t>
            </a:r>
            <a:r>
              <a:t> by statute. Choice‑of‑law clauses favoring Delaware are statutorily supported but not bullet‑proof if another state’s policy has a materially greater interest. </a:t>
            </a:r>
            <a:r>
              <a:rPr u="sng">
                <a:hlinkClick r:id="rId3" invalidUrl="" action="" tgtFrame="" tooltip="" history="1" highlightClick="0" endSnd="0"/>
              </a:rPr>
              <a:t>Delaware Code+2Justia Law+2</a:t>
            </a:r>
          </a:p>
          <a:p>
            <a:pPr marL="233172" indent="-161925" algn="l" defTabSz="233172">
              <a:lnSpc>
                <a:spcPct val="100000"/>
              </a:lnSpc>
              <a:spcBef>
                <a:spcPts val="600"/>
              </a:spcBef>
              <a:buSzPct val="123000"/>
              <a:buFont typeface="Times Roman"/>
              <a:buChar char="•"/>
              <a:defRPr spc="0" sz="4590">
                <a:latin typeface="Times Roman"/>
                <a:ea typeface="Times Roman"/>
                <a:cs typeface="Times Roman"/>
                <a:sym typeface="Times Roman"/>
              </a:defRPr>
            </a:pPr>
            <a:r>
              <a:rPr b="1"/>
              <a:t>Recent cases (2023–2025)</a:t>
            </a:r>
            <a:r>
              <a:t> show a </a:t>
            </a:r>
            <a:r>
              <a:rPr b="1"/>
              <a:t>trend against broad, nationwide, “any job at any competitor”</a:t>
            </a:r>
            <a:r>
              <a:t> restrictions; courts declined to rewrite them. </a:t>
            </a:r>
            <a:r>
              <a:rPr u="sng">
                <a:hlinkClick r:id="rId4" invalidUrl="" action="" tgtFrame="" tooltip="" history="1" highlightClick="0" endSnd="0"/>
              </a:rPr>
              <a:t>Delaware Courts+1</a:t>
            </a:r>
          </a:p>
          <a:p>
            <a:pPr marL="233172" indent="-161925" algn="l" defTabSz="233172">
              <a:lnSpc>
                <a:spcPct val="100000"/>
              </a:lnSpc>
              <a:spcBef>
                <a:spcPts val="600"/>
              </a:spcBef>
              <a:buSzPct val="123000"/>
              <a:buFont typeface="Times Roman"/>
              <a:buChar char="•"/>
              <a:defRPr spc="0" sz="4590">
                <a:latin typeface="Times Roman"/>
                <a:ea typeface="Times Roman"/>
                <a:cs typeface="Times Roman"/>
                <a:sym typeface="Times Roman"/>
              </a:defRPr>
            </a:pPr>
            <a:r>
              <a:rPr b="1"/>
              <a:t>“Employee‑choice” forfeiture</a:t>
            </a:r>
            <a:r>
              <a:t> (lose equity/cash if you compete) is </a:t>
            </a:r>
            <a:r>
              <a:rPr b="1"/>
              <a:t>distinct from a flat work ban</a:t>
            </a:r>
            <a:r>
              <a:t> and, after </a:t>
            </a:r>
            <a:r>
              <a:rPr i="1"/>
              <a:t>Ainslie</a:t>
            </a:r>
            <a:r>
              <a:t> and </a:t>
            </a:r>
            <a:r>
              <a:rPr i="1"/>
              <a:t>LKQ</a:t>
            </a:r>
            <a:r>
              <a:t>, can be enforced </a:t>
            </a:r>
            <a:r>
              <a:rPr b="1"/>
              <a:t>without reasonableness review</a:t>
            </a:r>
            <a:r>
              <a:t> in many contexts—though boundaries remain. </a:t>
            </a:r>
            <a:r>
              <a:rPr u="sng">
                <a:hlinkClick r:id="rId5" invalidUrl="" action="" tgtFrame="" tooltip="" history="1" highlightClick="0" endSnd="0"/>
              </a:rPr>
              <a:t>Delaware Courts+1</a:t>
            </a:r>
          </a:p>
          <a:p>
            <a:pPr marL="233172" indent="-161925" algn="l" defTabSz="233172">
              <a:lnSpc>
                <a:spcPct val="100000"/>
              </a:lnSpc>
              <a:spcBef>
                <a:spcPts val="600"/>
              </a:spcBef>
              <a:buSzPct val="123000"/>
              <a:buFont typeface="Times Roman"/>
              <a:buChar char="•"/>
              <a:defRPr spc="0" sz="4590">
                <a:latin typeface="Times Roman"/>
                <a:ea typeface="Times Roman"/>
                <a:cs typeface="Times Roman"/>
                <a:sym typeface="Times Roman"/>
              </a:defRPr>
            </a:pPr>
            <a:r>
              <a:rPr b="1"/>
              <a:t>FTC national rule</a:t>
            </a:r>
            <a:r>
              <a:t> banning non‑competes is </a:t>
            </a:r>
            <a:r>
              <a:rPr b="1"/>
              <a:t>not in effect</a:t>
            </a:r>
            <a:r>
              <a:t>; a federal court </a:t>
            </a:r>
            <a:r>
              <a:rPr b="1"/>
              <a:t>set it aside</a:t>
            </a:r>
            <a:r>
              <a:t> and the FTC has taken steps to </a:t>
            </a:r>
            <a:r>
              <a:rPr b="1"/>
              <a:t>dismiss its appeal</a:t>
            </a:r>
            <a:r>
              <a:t>. Delaware law governs. </a:t>
            </a:r>
            <a:r>
              <a:rPr u="sng">
                <a:hlinkClick r:id="rId6" invalidUrl="" action="" tgtFrame="" tooltip="" history="1" highlightClick="0" endSnd="0"/>
              </a:rPr>
              <a:t>Federal Trade Commission</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78" name="Plain‑English: the current Delaware standard…"/>
          <p:cNvSpPr txBox="1"/>
          <p:nvPr>
            <p:ph type="body" idx="1"/>
          </p:nvPr>
        </p:nvSpPr>
        <p:spPr>
          <a:xfrm>
            <a:off x="1206500" y="290970"/>
            <a:ext cx="21971000" cy="12723011"/>
          </a:xfrm>
          <a:prstGeom prst="rect">
            <a:avLst/>
          </a:prstGeom>
        </p:spPr>
        <p:txBody>
          <a:bodyPr/>
          <a:lstStyle/>
          <a:p>
            <a:pPr algn="l" defTabSz="457200">
              <a:lnSpc>
                <a:spcPct val="100000"/>
              </a:lnSpc>
              <a:spcBef>
                <a:spcPts val="1400"/>
              </a:spcBef>
              <a:defRPr b="1" spc="0" sz="3300">
                <a:latin typeface="Times Roman"/>
                <a:ea typeface="Times Roman"/>
                <a:cs typeface="Times Roman"/>
                <a:sym typeface="Times Roman"/>
              </a:defRPr>
            </a:pPr>
            <a:r>
              <a:t>Plain‑English: the current Delaware standard</a:t>
            </a:r>
          </a:p>
          <a:p>
            <a:pPr algn="l" defTabSz="457200">
              <a:lnSpc>
                <a:spcPct val="100000"/>
              </a:lnSpc>
              <a:spcBef>
                <a:spcPts val="1200"/>
              </a:spcBef>
              <a:defRPr spc="0" sz="3300">
                <a:latin typeface="Times Roman"/>
                <a:ea typeface="Times Roman"/>
                <a:cs typeface="Times Roman"/>
                <a:sym typeface="Times Roman"/>
              </a:defRPr>
            </a:pPr>
            <a:r>
              <a:t>A Delaware employment non‑compete is </a:t>
            </a:r>
            <a:r>
              <a:rPr b="1"/>
              <a:t>enforceable</a:t>
            </a:r>
            <a:r>
              <a:t> if the employer proves it (1) protects a </a:t>
            </a:r>
            <a:r>
              <a:rPr b="1"/>
              <a:t>legitimate economic interest</a:t>
            </a:r>
            <a:r>
              <a:t> (e.g., confidential information, customer relationships, acquired goodwill), (2) is </a:t>
            </a:r>
            <a:r>
              <a:rPr b="1"/>
              <a:t>reasonable in scope</a:t>
            </a:r>
            <a:r>
              <a:t> (what roles/functions are barred and where), (3) is </a:t>
            </a:r>
            <a:r>
              <a:rPr b="1"/>
              <a:t>reasonable in time</a:t>
            </a:r>
            <a:r>
              <a:t>, and (4) is </a:t>
            </a:r>
            <a:r>
              <a:rPr b="1"/>
              <a:t>equitable to enforce</a:t>
            </a:r>
            <a:r>
              <a:t> on these facts. The court looks at </a:t>
            </a:r>
            <a:r>
              <a:rPr b="1"/>
              <a:t>how the restrictions operate in practice</a:t>
            </a:r>
            <a:r>
              <a:t>, not just how they’re drafted. </a:t>
            </a:r>
            <a:r>
              <a:rPr b="1"/>
              <a:t>Overbreadth sinks the clause; judges won’t rescue it for you.</a:t>
            </a:r>
            <a:r>
              <a:t> </a:t>
            </a:r>
            <a:r>
              <a:rPr u="sng">
                <a:hlinkClick r:id="rId2" invalidUrl="" action="" tgtFrame="" tooltip="" history="1" highlightClick="0" endSnd="0"/>
              </a:rPr>
              <a:t>Delaware Courts+1</a:t>
            </a:r>
          </a:p>
          <a:p>
            <a:pPr marL="457200" indent="-317500" algn="l" defTabSz="457200">
              <a:lnSpc>
                <a:spcPct val="100000"/>
              </a:lnSpc>
              <a:spcBef>
                <a:spcPts val="1200"/>
              </a:spcBef>
              <a:buSzPct val="123000"/>
              <a:buFont typeface="Times Roman"/>
              <a:buChar char="•"/>
              <a:defRPr spc="0" sz="3300">
                <a:latin typeface="Times Roman"/>
                <a:ea typeface="Times Roman"/>
                <a:cs typeface="Times Roman"/>
                <a:sym typeface="Times Roman"/>
              </a:defRPr>
            </a:pPr>
            <a:r>
              <a:rPr b="1"/>
              <a:t>No blue‑pencil trend</a:t>
            </a:r>
            <a:r>
              <a:t>: The Delaware Supreme Court affirmed Chancery’s refusal to “blue‑pencil” facially overbroad covenants; if the clause is too broad, expect </a:t>
            </a:r>
            <a:r>
              <a:rPr b="1"/>
              <a:t>no court‑ordered rewrite</a:t>
            </a:r>
            <a:r>
              <a:t>. </a:t>
            </a:r>
            <a:r>
              <a:rPr u="sng">
                <a:hlinkClick r:id="rId3" invalidUrl="" action="" tgtFrame="" tooltip="" history="1" highlightClick="0" endSnd="0"/>
              </a:rPr>
              <a:t>Delaware Courts</a:t>
            </a:r>
          </a:p>
          <a:p>
            <a:pPr marL="457200" indent="-317500" algn="l" defTabSz="457200">
              <a:lnSpc>
                <a:spcPct val="100000"/>
              </a:lnSpc>
              <a:spcBef>
                <a:spcPts val="1200"/>
              </a:spcBef>
              <a:buSzPct val="123000"/>
              <a:buFont typeface="Times Roman"/>
              <a:buChar char="•"/>
              <a:defRPr spc="0" sz="3300">
                <a:latin typeface="Times Roman"/>
                <a:ea typeface="Times Roman"/>
                <a:cs typeface="Times Roman"/>
                <a:sym typeface="Times Roman"/>
              </a:defRPr>
            </a:pPr>
            <a:r>
              <a:rPr b="1"/>
              <a:t>Legitimate interest is cabined</a:t>
            </a:r>
            <a:r>
              <a:t>: In agreements tied to a business sale, Delaware has emphasized the interest is the </a:t>
            </a:r>
            <a:r>
              <a:rPr b="1"/>
              <a:t>goodwill actually purchased</a:t>
            </a:r>
            <a:r>
              <a:t>—you </a:t>
            </a:r>
            <a:r>
              <a:rPr b="1"/>
              <a:t>can’t</a:t>
            </a:r>
            <a:r>
              <a:t> use a non‑compete to block ordinary competition beyond that.</a:t>
            </a:r>
          </a:p>
          <a:p>
            <a:pPr marL="457200" indent="-317500" algn="l" defTabSz="457200">
              <a:lnSpc>
                <a:spcPct val="100000"/>
              </a:lnSpc>
              <a:spcBef>
                <a:spcPts val="1200"/>
              </a:spcBef>
              <a:buSzPct val="123000"/>
              <a:buFont typeface="Times Roman"/>
              <a:buChar char="•"/>
              <a:defRPr spc="0" sz="3300">
                <a:latin typeface="Times Roman"/>
                <a:ea typeface="Times Roman"/>
                <a:cs typeface="Times Roman"/>
                <a:sym typeface="Times Roman"/>
              </a:defRPr>
            </a:pPr>
            <a:r>
              <a:rPr b="1"/>
              <a:t>Examples of overbreadth</a:t>
            </a:r>
            <a:r>
              <a:t>: Courts have rejected </a:t>
            </a:r>
            <a:r>
              <a:rPr b="1"/>
              <a:t>nationwide</a:t>
            </a:r>
            <a:r>
              <a:t> or </a:t>
            </a:r>
            <a:r>
              <a:rPr b="1"/>
              <a:t>any‑capacity</a:t>
            </a:r>
            <a:r>
              <a:t> bars, and provisions untethered to the employee’s actual customers/markets. </a:t>
            </a:r>
            <a:r>
              <a:rPr u="sng">
                <a:hlinkClick r:id="rId2" invalidUrl="" action="" tgtFrame="" tooltip="" history="1" highlightClick="0" endSnd="0"/>
              </a:rPr>
              <a:t>Delaware Courts</a:t>
            </a:r>
          </a:p>
          <a:p>
            <a:pPr algn="l" defTabSz="457200">
              <a:lnSpc>
                <a:spcPct val="100000"/>
              </a:lnSpc>
              <a:spcBef>
                <a:spcPts val="1200"/>
              </a:spcBef>
              <a:defRPr b="1" spc="0" sz="3300">
                <a:latin typeface="Times Roman"/>
                <a:ea typeface="Times Roman"/>
                <a:cs typeface="Times Roman"/>
                <a:sym typeface="Times Roman"/>
              </a:defRPr>
            </a:pPr>
            <a:r>
              <a:t>Statutes that matter</a:t>
            </a:r>
            <a:endParaRPr b="0"/>
          </a:p>
          <a:p>
            <a:pPr marL="457200" indent="-317500" algn="l" defTabSz="457200">
              <a:lnSpc>
                <a:spcPct val="100000"/>
              </a:lnSpc>
              <a:spcBef>
                <a:spcPts val="1200"/>
              </a:spcBef>
              <a:buSzPct val="123000"/>
              <a:buFont typeface="Times Roman"/>
              <a:buChar char="•"/>
              <a:defRPr spc="0" sz="3300">
                <a:latin typeface="Times Roman"/>
                <a:ea typeface="Times Roman"/>
                <a:cs typeface="Times Roman"/>
                <a:sym typeface="Times Roman"/>
              </a:defRPr>
            </a:pPr>
            <a:r>
              <a:rPr b="1"/>
              <a:t>Physicians</a:t>
            </a:r>
            <a:r>
              <a:t>: Non‑competes between/among physicians are </a:t>
            </a:r>
            <a:r>
              <a:rPr b="1"/>
              <a:t>void</a:t>
            </a:r>
            <a:r>
              <a:t> (damages clauses may still be enforceable). (6 Del. C. § 2707.) </a:t>
            </a:r>
            <a:r>
              <a:rPr u="sng">
                <a:hlinkClick r:id="rId4" invalidUrl="" action="" tgtFrame="" tooltip="" history="1" highlightClick="0" endSnd="0"/>
              </a:rPr>
              <a:t>Delaware Code</a:t>
            </a:r>
          </a:p>
          <a:p>
            <a:pPr marL="457200" indent="-317500" algn="l" defTabSz="457200">
              <a:lnSpc>
                <a:spcPct val="100000"/>
              </a:lnSpc>
              <a:spcBef>
                <a:spcPts val="1200"/>
              </a:spcBef>
              <a:buSzPct val="123000"/>
              <a:buFont typeface="Times Roman"/>
              <a:buChar char="•"/>
              <a:defRPr spc="0" sz="3300">
                <a:latin typeface="Times Roman"/>
                <a:ea typeface="Times Roman"/>
                <a:cs typeface="Times Roman"/>
                <a:sym typeface="Times Roman"/>
              </a:defRPr>
            </a:pPr>
            <a:r>
              <a:rPr b="1"/>
              <a:t>Choice of law</a:t>
            </a:r>
            <a:r>
              <a:t>: Delaware permits parties to choose Delaware law (6 Del. C. § 2708), but Chancery may </a:t>
            </a:r>
            <a:r>
              <a:rPr b="1"/>
              <a:t>decline</a:t>
            </a:r>
            <a:r>
              <a:t> to apply it where another state has a </a:t>
            </a:r>
            <a:r>
              <a:rPr b="1"/>
              <a:t>fundamental policy</a:t>
            </a:r>
            <a:r>
              <a:t> and </a:t>
            </a:r>
            <a:r>
              <a:rPr b="1"/>
              <a:t>materially greater interest</a:t>
            </a:r>
            <a:r>
              <a:t> in the dispute (seen in recent employment cases). </a:t>
            </a:r>
            <a:r>
              <a:rPr u="sng">
                <a:hlinkClick r:id="rId5" invalidUrl="" action="" tgtFrame="" tooltip="" history="1" highlightClick="0" endSnd="0"/>
              </a:rPr>
              <a:t>Justia Law+1</a:t>
            </a:r>
          </a:p>
          <a:p>
            <a:pPr algn="l" defTabSz="457200">
              <a:lnSpc>
                <a:spcPct val="100000"/>
              </a:lnSpc>
              <a:spcBef>
                <a:spcPts val="1200"/>
              </a:spcBef>
              <a:defRPr b="1" spc="0" sz="3300">
                <a:latin typeface="Times Roman"/>
                <a:ea typeface="Times Roman"/>
                <a:cs typeface="Times Roman"/>
                <a:sym typeface="Times Roman"/>
              </a:defRPr>
            </a:pPr>
            <a:r>
              <a:t>Federal overlay</a:t>
            </a:r>
            <a:endParaRPr b="0"/>
          </a:p>
          <a:p>
            <a:pPr marL="457200" indent="-317500" algn="l" defTabSz="457200">
              <a:lnSpc>
                <a:spcPct val="100000"/>
              </a:lnSpc>
              <a:spcBef>
                <a:spcPts val="1200"/>
              </a:spcBef>
              <a:buSzPct val="123000"/>
              <a:buFont typeface="Times Roman"/>
              <a:buChar char="•"/>
              <a:defRPr spc="0" sz="3300">
                <a:latin typeface="Times Roman"/>
                <a:ea typeface="Times Roman"/>
                <a:cs typeface="Times Roman"/>
                <a:sym typeface="Times Roman"/>
              </a:defRPr>
            </a:pPr>
            <a:r>
              <a:t>The </a:t>
            </a:r>
            <a:r>
              <a:rPr b="1"/>
              <a:t>FTC’s April 2024 non‑compete ban</a:t>
            </a:r>
            <a:r>
              <a:t> never took effect; a Texas federal court </a:t>
            </a:r>
            <a:r>
              <a:rPr b="1"/>
              <a:t>set it aside</a:t>
            </a:r>
            <a:r>
              <a:t> and, as of Sept. 5, 2025, the FTC has moved to </a:t>
            </a:r>
            <a:r>
              <a:rPr b="1"/>
              <a:t>dismiss its appeal</a:t>
            </a:r>
            <a:r>
              <a:t>. Delaware’s common‑law rules control. </a:t>
            </a:r>
            <a:r>
              <a:rPr u="sng">
                <a:hlinkClick r:id="rId6" invalidUrl="" action="" tgtFrame="" tooltip="" history="1" highlightClick="0" endSnd="0"/>
              </a:rPr>
              <a:t>Federal Trade Commission</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188" name="Burpee Seed Catalog…"/>
          <p:cNvSpPr txBox="1"/>
          <p:nvPr>
            <p:ph type="body" sz="half" idx="1"/>
          </p:nvPr>
        </p:nvSpPr>
        <p:spPr>
          <a:prstGeom prst="rect">
            <a:avLst/>
          </a:prstGeom>
        </p:spPr>
        <p:txBody>
          <a:bodyPr/>
          <a:lstStyle/>
          <a:p>
            <a:pPr/>
            <a:r>
              <a:t>Burpee Seed Catalog</a:t>
            </a:r>
          </a:p>
          <a:p>
            <a:pPr/>
            <a:r>
              <a:t>Print -&gt; eCommerce</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80" name="Recent Delaware decisions (what they actually did)…"/>
          <p:cNvSpPr txBox="1"/>
          <p:nvPr>
            <p:ph type="body" idx="1"/>
          </p:nvPr>
        </p:nvSpPr>
        <p:spPr>
          <a:xfrm>
            <a:off x="1206500" y="290970"/>
            <a:ext cx="21971000" cy="12723011"/>
          </a:xfrm>
          <a:prstGeom prst="rect">
            <a:avLst/>
          </a:prstGeom>
        </p:spPr>
        <p:txBody>
          <a:bodyPr/>
          <a:lstStyle/>
          <a:p>
            <a:pPr algn="l" defTabSz="457200">
              <a:lnSpc>
                <a:spcPct val="100000"/>
              </a:lnSpc>
              <a:spcBef>
                <a:spcPts val="1400"/>
              </a:spcBef>
              <a:defRPr b="1" spc="0" sz="3200">
                <a:latin typeface="Times Roman"/>
                <a:ea typeface="Times Roman"/>
                <a:cs typeface="Times Roman"/>
                <a:sym typeface="Times Roman"/>
              </a:defRPr>
            </a:pPr>
            <a:r>
              <a:t>Recent Delaware decisions (what they actually did)</a:t>
            </a:r>
          </a:p>
          <a:p>
            <a:pPr marL="457200" indent="-317500" algn="l" defTabSz="457200">
              <a:lnSpc>
                <a:spcPct val="100000"/>
              </a:lnSpc>
              <a:spcBef>
                <a:spcPts val="1200"/>
              </a:spcBef>
              <a:buSzPct val="123000"/>
              <a:buFont typeface="Times Roman"/>
              <a:buChar char="•"/>
              <a:defRPr spc="0" sz="3200">
                <a:latin typeface="Times Roman"/>
                <a:ea typeface="Times Roman"/>
                <a:cs typeface="Times Roman"/>
                <a:sym typeface="Times Roman"/>
              </a:defRPr>
            </a:pPr>
            <a:r>
              <a:rPr b="1"/>
              <a:t>Sunder Energy, LLC v. Jackson</a:t>
            </a:r>
            <a:r>
              <a:t> (Del. Supr. June 10, 2024): Supreme Court </a:t>
            </a:r>
            <a:r>
              <a:rPr b="1"/>
              <a:t>affirmed denial</a:t>
            </a:r>
            <a:r>
              <a:t> of a preliminary injunction; covenants were </a:t>
            </a:r>
            <a:r>
              <a:rPr b="1"/>
              <a:t>facially unreasonable</a:t>
            </a:r>
            <a:r>
              <a:t> and the court </a:t>
            </a:r>
            <a:r>
              <a:rPr b="1"/>
              <a:t>declined to blue‑pencil</a:t>
            </a:r>
            <a:r>
              <a:t>. Clarifies the judiciary’s </a:t>
            </a:r>
            <a:r>
              <a:rPr b="1"/>
              <a:t>reluctance to rewrite</a:t>
            </a:r>
            <a:r>
              <a:t> overbroad restraints. </a:t>
            </a:r>
            <a:r>
              <a:rPr u="sng">
                <a:hlinkClick r:id="rId2" invalidUrl="" action="" tgtFrame="" tooltip="" history="1" highlightClick="0" endSnd="0"/>
              </a:rPr>
              <a:t>Delaware Courts</a:t>
            </a:r>
          </a:p>
          <a:p>
            <a:pPr marL="457200" indent="-317500" algn="l" defTabSz="457200">
              <a:lnSpc>
                <a:spcPct val="100000"/>
              </a:lnSpc>
              <a:spcBef>
                <a:spcPts val="1200"/>
              </a:spcBef>
              <a:buSzPct val="123000"/>
              <a:buFont typeface="Times Roman"/>
              <a:buChar char="•"/>
              <a:defRPr spc="0" sz="3200">
                <a:latin typeface="Times Roman"/>
                <a:ea typeface="Times Roman"/>
                <a:cs typeface="Times Roman"/>
                <a:sym typeface="Times Roman"/>
              </a:defRPr>
            </a:pPr>
            <a:r>
              <a:rPr b="1"/>
              <a:t>Kodiak Building Partners v. Adams</a:t>
            </a:r>
            <a:r>
              <a:t> (Del. Ch. Oct. 6, 2022): In a sale‑of‑business setting, the court </a:t>
            </a:r>
            <a:r>
              <a:rPr b="1"/>
              <a:t>refused to rewrite</a:t>
            </a:r>
            <a:r>
              <a:t> an overbroad non‑compete and limited the </a:t>
            </a:r>
            <a:r>
              <a:rPr b="1"/>
              <a:t>legitimate interest</a:t>
            </a:r>
            <a:r>
              <a:t> to </a:t>
            </a:r>
            <a:r>
              <a:rPr b="1"/>
              <a:t>purchased goodwill</a:t>
            </a:r>
            <a:r>
              <a:t>. (Still cited post‑2022.)</a:t>
            </a:r>
          </a:p>
          <a:p>
            <a:pPr marL="457200" indent="-317500" algn="l" defTabSz="457200">
              <a:lnSpc>
                <a:spcPct val="100000"/>
              </a:lnSpc>
              <a:spcBef>
                <a:spcPts val="1200"/>
              </a:spcBef>
              <a:buSzPct val="123000"/>
              <a:buFont typeface="Times Roman"/>
              <a:buChar char="•"/>
              <a:defRPr b="1" spc="0" sz="3200">
                <a:latin typeface="Times Roman"/>
                <a:ea typeface="Times Roman"/>
                <a:cs typeface="Times Roman"/>
                <a:sym typeface="Times Roman"/>
              </a:defRPr>
            </a:pPr>
            <a:r>
              <a:t>Intertek Testing Services NA, Inc. v. Eastman</a:t>
            </a:r>
            <a:r>
              <a:rPr b="0"/>
              <a:t> (Del. Ch. Feb. 14, 2023): Court </a:t>
            </a:r>
            <a:r>
              <a:t>declined to “blue‑pencil”</a:t>
            </a:r>
            <a:r>
              <a:rPr b="0"/>
              <a:t> an overbroad restraint; preference is to </a:t>
            </a:r>
            <a:r>
              <a:t>enforce or not</a:t>
            </a:r>
            <a:r>
              <a:rPr b="0"/>
              <a:t>, not to </a:t>
            </a:r>
            <a:r>
              <a:t>re‑draft</a:t>
            </a:r>
            <a:r>
              <a:rPr b="0"/>
              <a:t>.</a:t>
            </a:r>
            <a:endParaRPr b="0"/>
          </a:p>
          <a:p>
            <a:pPr marL="457200" indent="-317500" algn="l" defTabSz="457200">
              <a:lnSpc>
                <a:spcPct val="100000"/>
              </a:lnSpc>
              <a:spcBef>
                <a:spcPts val="1200"/>
              </a:spcBef>
              <a:buSzPct val="123000"/>
              <a:buFont typeface="Times Roman"/>
              <a:buChar char="•"/>
              <a:defRPr spc="0" sz="3200">
                <a:latin typeface="Times Roman"/>
                <a:ea typeface="Times Roman"/>
                <a:cs typeface="Times Roman"/>
                <a:sym typeface="Times Roman"/>
              </a:defRPr>
            </a:pPr>
            <a:r>
              <a:rPr b="1"/>
              <a:t>Centurion Service Group v. Wilensky</a:t>
            </a:r>
            <a:r>
              <a:t> (Del. Ch. Aug. 31, 2023): Court </a:t>
            </a:r>
            <a:r>
              <a:rPr b="1"/>
              <a:t>refused a nationwide non‑compete</a:t>
            </a:r>
            <a:r>
              <a:t>, emphasized reasonableness, and—importantly—</a:t>
            </a:r>
            <a:r>
              <a:rPr b="1"/>
              <a:t>declined to apply Delaware law</a:t>
            </a:r>
            <a:r>
              <a:t> despite a Delaware choice‑of‑law clause, given another state’s stronger policy interest. </a:t>
            </a:r>
            <a:r>
              <a:rPr u="sng">
                <a:hlinkClick r:id="rId3" invalidUrl="" action="" tgtFrame="" tooltip="" history="1" highlightClick="0" endSnd="0"/>
              </a:rPr>
              <a:t>Delaware Courts</a:t>
            </a:r>
          </a:p>
          <a:p>
            <a:pPr marL="457200" indent="-317500" algn="l" defTabSz="457200">
              <a:lnSpc>
                <a:spcPct val="100000"/>
              </a:lnSpc>
              <a:spcBef>
                <a:spcPts val="1200"/>
              </a:spcBef>
              <a:buSzPct val="123000"/>
              <a:buFont typeface="Times Roman"/>
              <a:buChar char="•"/>
              <a:defRPr b="1" spc="0" sz="3200">
                <a:latin typeface="Times Roman"/>
                <a:ea typeface="Times Roman"/>
                <a:cs typeface="Times Roman"/>
                <a:sym typeface="Times Roman"/>
              </a:defRPr>
            </a:pPr>
            <a:r>
              <a:t>Payscale, Inc. v. (former sales director)</a:t>
            </a:r>
            <a:r>
              <a:rPr b="0"/>
              <a:t> (Del. Ch. May 27, 2025): Court found the </a:t>
            </a:r>
            <a:r>
              <a:t>non‑compete unreasonable in scope</a:t>
            </a:r>
            <a:r>
              <a:rPr b="0"/>
              <a:t> and </a:t>
            </a:r>
            <a:r>
              <a:t>unenforceable</a:t>
            </a:r>
            <a:r>
              <a:rPr b="0"/>
              <a:t>; additional claims failed. </a:t>
            </a:r>
            <a:r>
              <a:rPr b="0" u="sng">
                <a:hlinkClick r:id="rId4" invalidUrl="" action="" tgtFrame="" tooltip="" history="1" highlightClick="0" endSnd="0"/>
              </a:rPr>
              <a:t>Delaware Courts</a:t>
            </a:r>
            <a:endParaRPr b="0"/>
          </a:p>
          <a:p>
            <a:pPr marL="457200" indent="-317500" algn="l" defTabSz="457200">
              <a:lnSpc>
                <a:spcPct val="100000"/>
              </a:lnSpc>
              <a:spcBef>
                <a:spcPts val="1200"/>
              </a:spcBef>
              <a:buSzPct val="123000"/>
              <a:buFont typeface="Times Roman"/>
              <a:buChar char="•"/>
              <a:defRPr spc="0" sz="3200">
                <a:latin typeface="Times Roman"/>
                <a:ea typeface="Times Roman"/>
                <a:cs typeface="Times Roman"/>
                <a:sym typeface="Times Roman"/>
              </a:defRPr>
            </a:pPr>
            <a:r>
              <a:rPr b="1"/>
              <a:t>PSH/“maximum enforceable” clauses</a:t>
            </a:r>
            <a:r>
              <a:t> (Del. Ch. June 27, 2025): Court addressed agreements that say overbroad covenants should be enforced to the “</a:t>
            </a:r>
            <a:r>
              <a:rPr b="1"/>
              <a:t>maximum reasonable</a:t>
            </a:r>
            <a:r>
              <a:t>” extent; the opinion underscores that such boilerplate does </a:t>
            </a:r>
            <a:r>
              <a:rPr b="1"/>
              <a:t>not</a:t>
            </a:r>
            <a:r>
              <a:t> guarantee judicial reformation. </a:t>
            </a:r>
            <a:r>
              <a:rPr u="sng">
                <a:hlinkClick r:id="rId5" invalidUrl="" action="" tgtFrame="" tooltip="" history="1" highlightClick="0" endSnd="0"/>
              </a:rPr>
              <a:t>Delaware Courts</a:t>
            </a:r>
          </a:p>
          <a:p>
            <a:pPr marL="457200" indent="-317500" algn="l" defTabSz="457200">
              <a:lnSpc>
                <a:spcPct val="100000"/>
              </a:lnSpc>
              <a:spcBef>
                <a:spcPts val="1200"/>
              </a:spcBef>
              <a:buSzPct val="123000"/>
              <a:buFont typeface="Times Roman"/>
              <a:buChar char="•"/>
              <a:defRPr spc="0" sz="3200">
                <a:latin typeface="Times Roman"/>
                <a:ea typeface="Times Roman"/>
                <a:cs typeface="Times Roman"/>
                <a:sym typeface="Times Roman"/>
              </a:defRPr>
            </a:pPr>
            <a:r>
              <a:rPr b="1"/>
              <a:t>Cantor Fitzgerald, L.P. v. Ainslie</a:t>
            </a:r>
            <a:r>
              <a:t> (Del. Supr. Jan. 29, 2024): </a:t>
            </a:r>
            <a:r>
              <a:rPr b="1"/>
              <a:t>Forfeiture‑for‑competition</a:t>
            </a:r>
            <a:r>
              <a:t> in a limited partnership agreement </a:t>
            </a:r>
            <a:r>
              <a:rPr b="1"/>
              <a:t>enforced</a:t>
            </a:r>
            <a:r>
              <a:t> based on </a:t>
            </a:r>
            <a:r>
              <a:rPr b="1"/>
              <a:t>freedom‑of‑contract</a:t>
            </a:r>
            <a:r>
              <a:t>—</a:t>
            </a:r>
            <a:r>
              <a:rPr b="1"/>
              <a:t>not</a:t>
            </a:r>
            <a:r>
              <a:t> subject to reasonableness review (distinct from a traditional work ban). </a:t>
            </a:r>
            <a:r>
              <a:rPr u="sng">
                <a:hlinkClick r:id="rId6" invalidUrl="" action="" tgtFrame="" tooltip="" history="1" highlightClick="0" endSnd="0"/>
              </a:rPr>
              <a:t>Delaware Courts</a:t>
            </a:r>
          </a:p>
          <a:p>
            <a:pPr marL="457200" indent="-317500" algn="l" defTabSz="457200">
              <a:lnSpc>
                <a:spcPct val="100000"/>
              </a:lnSpc>
              <a:spcBef>
                <a:spcPts val="1200"/>
              </a:spcBef>
              <a:buSzPct val="123000"/>
              <a:buFont typeface="Times Roman"/>
              <a:buChar char="•"/>
              <a:defRPr spc="0" sz="3200">
                <a:latin typeface="Times Roman"/>
                <a:ea typeface="Times Roman"/>
                <a:cs typeface="Times Roman"/>
                <a:sym typeface="Times Roman"/>
              </a:defRPr>
            </a:pPr>
            <a:r>
              <a:rPr b="1"/>
              <a:t>LKQ Corp. v. Rutledge</a:t>
            </a:r>
            <a:r>
              <a:t> (7th Cir. Jan. 22, 2025, after Del. Supr. Dec. 18, 2024): Following certified questions to the Delaware Supreme Court, the Seventh Circuit held </a:t>
            </a:r>
            <a:r>
              <a:rPr b="1"/>
              <a:t>forfeiture‑for‑competition</a:t>
            </a:r>
            <a:r>
              <a:t> provisions in RSU agreements are </a:t>
            </a:r>
            <a:r>
              <a:rPr b="1"/>
              <a:t>enforceable</a:t>
            </a:r>
            <a:r>
              <a:t> under Delaware law </a:t>
            </a:r>
            <a:r>
              <a:rPr b="1"/>
              <a:t>without</a:t>
            </a:r>
            <a:r>
              <a:t> reasonableness review. (Contrast with flat non‑compete clauses.) </a:t>
            </a:r>
            <a:r>
              <a:rPr u="sng">
                <a:hlinkClick r:id="rId7" invalidUrl="" action="" tgtFrame="" tooltip="" history="1" highlightClick="0" endSnd="0"/>
              </a:rPr>
              <a:t>media.ca7.uscourts.gov</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82" name="What’s unsettled or in flux (and why it matters)…"/>
          <p:cNvSpPr txBox="1"/>
          <p:nvPr>
            <p:ph type="body" idx="1"/>
          </p:nvPr>
        </p:nvSpPr>
        <p:spPr>
          <a:xfrm>
            <a:off x="1206500" y="290970"/>
            <a:ext cx="21971000" cy="12723011"/>
          </a:xfrm>
          <a:prstGeom prst="rect">
            <a:avLst/>
          </a:prstGeom>
        </p:spPr>
        <p:txBody>
          <a:bodyPr/>
          <a:lstStyle/>
          <a:p>
            <a:pPr algn="l" defTabSz="457200">
              <a:lnSpc>
                <a:spcPct val="100000"/>
              </a:lnSpc>
              <a:spcBef>
                <a:spcPts val="1400"/>
              </a:spcBef>
              <a:defRPr b="1" spc="0" sz="3400">
                <a:latin typeface="Times Roman"/>
                <a:ea typeface="Times Roman"/>
                <a:cs typeface="Times Roman"/>
                <a:sym typeface="Times Roman"/>
              </a:defRPr>
            </a:pPr>
            <a:r>
              <a:t>What’s unsettled or in flux (and why it matters)</a:t>
            </a:r>
          </a:p>
          <a:p>
            <a:pPr marL="457200" indent="-317500" algn="l" defTabSz="457200">
              <a:lnSpc>
                <a:spcPct val="100000"/>
              </a:lnSpc>
              <a:spcBef>
                <a:spcPts val="1200"/>
              </a:spcBef>
              <a:buSzPct val="100000"/>
              <a:buFont typeface="Times Roman"/>
              <a:buAutoNum type="arabicPeriod" startAt="1"/>
              <a:defRPr spc="0" sz="3400">
                <a:latin typeface="Times Roman"/>
                <a:ea typeface="Times Roman"/>
                <a:cs typeface="Times Roman"/>
                <a:sym typeface="Times Roman"/>
              </a:defRPr>
            </a:pPr>
            <a:r>
              <a:rPr b="1"/>
              <a:t>How far “employee‑choice” forfeiture travels</a:t>
            </a:r>
            <a:br/>
            <a:r>
              <a:t>Delaware has green‑lit forfeiture‑for‑competition in </a:t>
            </a:r>
            <a:r>
              <a:rPr b="1"/>
              <a:t>LP agreements</a:t>
            </a:r>
            <a:r>
              <a:t> and, post‑</a:t>
            </a:r>
            <a:r>
              <a:rPr i="1"/>
              <a:t>LKQ</a:t>
            </a:r>
            <a:r>
              <a:t>, </a:t>
            </a:r>
            <a:r>
              <a:rPr b="1"/>
              <a:t>equity/RSU</a:t>
            </a:r>
            <a:r>
              <a:t> settings. It’s still developing how far that extends across different employee levels, involuntary separations, or where the forfeiture </a:t>
            </a:r>
            <a:r>
              <a:rPr b="1"/>
              <a:t>resembles a penalty</a:t>
            </a:r>
            <a:r>
              <a:t>. Expect litigation around </a:t>
            </a:r>
            <a:r>
              <a:rPr b="1"/>
              <a:t>unconscionability/bad faith</a:t>
            </a:r>
            <a:r>
              <a:t> exceptions. </a:t>
            </a:r>
            <a:r>
              <a:rPr u="sng">
                <a:hlinkClick r:id="rId2" invalidUrl="" action="" tgtFrame="" tooltip="" history="1" highlightClick="0" endSnd="0"/>
              </a:rPr>
              <a:t>Delaware Courts+1</a:t>
            </a:r>
          </a:p>
          <a:p>
            <a:pPr marL="457200" indent="-317500" algn="l" defTabSz="457200">
              <a:lnSpc>
                <a:spcPct val="100000"/>
              </a:lnSpc>
              <a:spcBef>
                <a:spcPts val="1200"/>
              </a:spcBef>
              <a:buSzPct val="100000"/>
              <a:buFont typeface="Times Roman"/>
              <a:buAutoNum type="arabicPeriod" startAt="1"/>
              <a:defRPr spc="0" sz="3400">
                <a:latin typeface="Times Roman"/>
                <a:ea typeface="Times Roman"/>
                <a:cs typeface="Times Roman"/>
                <a:sym typeface="Times Roman"/>
              </a:defRPr>
            </a:pPr>
            <a:r>
              <a:rPr b="1"/>
              <a:t>Blue‑pencil vs. severability boilerplate</a:t>
            </a:r>
            <a:br/>
            <a:r>
              <a:t>Multiple opinions signal courts will </a:t>
            </a:r>
            <a:r>
              <a:rPr b="1"/>
              <a:t>not</a:t>
            </a:r>
            <a:r>
              <a:t> rewrite sweeping clauses despite “</a:t>
            </a:r>
            <a:r>
              <a:rPr b="1"/>
              <a:t>maximum enforceable</a:t>
            </a:r>
            <a:r>
              <a:t>” language. Overbreadth risks total loss. Draft precisely the first time. </a:t>
            </a:r>
            <a:r>
              <a:rPr u="sng">
                <a:hlinkClick r:id="rId3" invalidUrl="" action="" tgtFrame="" tooltip="" history="1" highlightClick="0" endSnd="0"/>
              </a:rPr>
              <a:t>Delaware Courts+1</a:t>
            </a:r>
          </a:p>
          <a:p>
            <a:pPr marL="457200" indent="-317500" algn="l" defTabSz="457200">
              <a:lnSpc>
                <a:spcPct val="100000"/>
              </a:lnSpc>
              <a:spcBef>
                <a:spcPts val="1200"/>
              </a:spcBef>
              <a:buSzPct val="100000"/>
              <a:buFont typeface="Times Roman"/>
              <a:buAutoNum type="arabicPeriod" startAt="1"/>
              <a:defRPr spc="0" sz="3400">
                <a:latin typeface="Times Roman"/>
                <a:ea typeface="Times Roman"/>
                <a:cs typeface="Times Roman"/>
                <a:sym typeface="Times Roman"/>
              </a:defRPr>
            </a:pPr>
            <a:r>
              <a:rPr b="1"/>
              <a:t>Choice‑of‑law workarounds</a:t>
            </a:r>
            <a:br/>
            <a:r>
              <a:t>Even with § 2708 and a Delaware forum, Chancery can decline Delaware law when another state’s </a:t>
            </a:r>
            <a:r>
              <a:rPr b="1"/>
              <a:t>fundamental policy</a:t>
            </a:r>
            <a:r>
              <a:t> and </a:t>
            </a:r>
            <a:r>
              <a:rPr b="1"/>
              <a:t>material interest</a:t>
            </a:r>
            <a:r>
              <a:t> dominate (common with out‑of‑state, remote tech workers). Plan for the </a:t>
            </a:r>
            <a:r>
              <a:rPr b="1"/>
              <a:t>most restrictive law</a:t>
            </a:r>
            <a:r>
              <a:t> that could apply. </a:t>
            </a:r>
            <a:r>
              <a:rPr u="sng">
                <a:hlinkClick r:id="rId4" invalidUrl="" action="" tgtFrame="" tooltip="" history="1" highlightClick="0" endSnd="0"/>
              </a:rPr>
              <a:t>Justia Law+1</a:t>
            </a:r>
          </a:p>
          <a:p>
            <a:pPr marL="457200" indent="-317500" algn="l" defTabSz="457200">
              <a:lnSpc>
                <a:spcPct val="100000"/>
              </a:lnSpc>
              <a:spcBef>
                <a:spcPts val="1200"/>
              </a:spcBef>
              <a:buSzPct val="100000"/>
              <a:buFont typeface="Times Roman"/>
              <a:buAutoNum type="arabicPeriod" startAt="1"/>
              <a:defRPr spc="0" sz="3400">
                <a:latin typeface="Times Roman"/>
                <a:ea typeface="Times Roman"/>
                <a:cs typeface="Times Roman"/>
                <a:sym typeface="Times Roman"/>
              </a:defRPr>
            </a:pPr>
            <a:r>
              <a:rPr b="1"/>
              <a:t>Scope in modern tech roles</a:t>
            </a:r>
            <a:br/>
            <a:r>
              <a:t>Nationwide, “any role with any competitor” and “all customers (including prospects/affiliates)” language is drawing </a:t>
            </a:r>
            <a:r>
              <a:rPr b="1"/>
              <a:t>close scrutiny</a:t>
            </a:r>
            <a:r>
              <a:t>. Target </a:t>
            </a:r>
            <a:r>
              <a:rPr b="1"/>
              <a:t>specific competitors, product lines, and channels</a:t>
            </a:r>
            <a:r>
              <a:t>, and tie the scope to what the employee actually did. </a:t>
            </a:r>
            <a:r>
              <a:rPr u="sng">
                <a:hlinkClick r:id="rId5" invalidUrl="" action="" tgtFrame="" tooltip="" history="1" highlightClick="0" endSnd="0"/>
              </a:rPr>
              <a:t>Delaware Courts</a:t>
            </a:r>
          </a:p>
          <a:p>
            <a:pPr marL="457200" indent="-317500" algn="l" defTabSz="457200">
              <a:lnSpc>
                <a:spcPct val="100000"/>
              </a:lnSpc>
              <a:spcBef>
                <a:spcPts val="1200"/>
              </a:spcBef>
              <a:buSzPct val="100000"/>
              <a:buFont typeface="Times Roman"/>
              <a:buAutoNum type="arabicPeriod" startAt="1"/>
              <a:defRPr spc="0" sz="3400">
                <a:latin typeface="Times Roman"/>
                <a:ea typeface="Times Roman"/>
                <a:cs typeface="Times Roman"/>
                <a:sym typeface="Times Roman"/>
              </a:defRPr>
            </a:pPr>
            <a:r>
              <a:rPr b="1"/>
              <a:t>Interaction with consideration</a:t>
            </a:r>
            <a:br/>
            <a:r>
              <a:t>Equity‑based consideration and </a:t>
            </a:r>
            <a:r>
              <a:rPr b="1"/>
              <a:t>forfeitable</a:t>
            </a:r>
            <a:r>
              <a:t> grants are under the microscope. Opinions and 2025 rulings scrutinize whether </a:t>
            </a:r>
            <a:r>
              <a:rPr b="1"/>
              <a:t>consideration really persists</a:t>
            </a:r>
            <a:r>
              <a:t> when awards are unvested/forfeitable. Conservative approach: give </a:t>
            </a:r>
            <a:r>
              <a:rPr b="1"/>
              <a:t>fresh, non‑illusory consideration</a:t>
            </a:r>
            <a:r>
              <a:t> at signing. </a:t>
            </a:r>
            <a:r>
              <a:rPr u="sng">
                <a:hlinkClick r:id="rId5" invalidUrl="" action="" tgtFrame="" tooltip="" history="1" highlightClick="0" endSnd="0"/>
              </a:rPr>
              <a:t>Delaware Courts</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84" name="Short client‑ready memo (3–4 paragraphs)…"/>
          <p:cNvSpPr txBox="1"/>
          <p:nvPr>
            <p:ph type="body" idx="1"/>
          </p:nvPr>
        </p:nvSpPr>
        <p:spPr>
          <a:xfrm>
            <a:off x="1206500" y="290970"/>
            <a:ext cx="21971000" cy="12723011"/>
          </a:xfrm>
          <a:prstGeom prst="rect">
            <a:avLst/>
          </a:prstGeom>
        </p:spPr>
        <p:txBody>
          <a:bodyPr/>
          <a:lstStyle/>
          <a:p>
            <a:pPr algn="l" defTabSz="457200">
              <a:lnSpc>
                <a:spcPct val="100000"/>
              </a:lnSpc>
              <a:spcBef>
                <a:spcPts val="1400"/>
              </a:spcBef>
              <a:defRPr b="1" spc="0" sz="3300">
                <a:latin typeface="Times Roman"/>
                <a:ea typeface="Times Roman"/>
                <a:cs typeface="Times Roman"/>
                <a:sym typeface="Times Roman"/>
              </a:defRPr>
            </a:pPr>
            <a:r>
              <a:t>Short client‑ready memo (3–4 paragraphs)</a:t>
            </a:r>
          </a:p>
          <a:p>
            <a:pPr algn="l" defTabSz="457200">
              <a:lnSpc>
                <a:spcPct val="100000"/>
              </a:lnSpc>
              <a:spcBef>
                <a:spcPts val="1200"/>
              </a:spcBef>
              <a:defRPr spc="0" sz="3300">
                <a:latin typeface="Times Roman"/>
                <a:ea typeface="Times Roman"/>
                <a:cs typeface="Times Roman"/>
                <a:sym typeface="Times Roman"/>
              </a:defRPr>
            </a:pPr>
            <a:r>
              <a:rPr b="1"/>
              <a:t>Issue &amp; standard.</a:t>
            </a:r>
            <a:r>
              <a:t> Delaware law will enforce a non‑compete against a mid‑level tech employee only if it is </a:t>
            </a:r>
            <a:r>
              <a:rPr b="1"/>
              <a:t>narrowly tailored</a:t>
            </a:r>
            <a:r>
              <a:t> to protect </a:t>
            </a:r>
            <a:r>
              <a:rPr b="1"/>
              <a:t>legitimate business interests</a:t>
            </a:r>
            <a:r>
              <a:t> (e.g., trade secrets, confidential roadmaps, key client goodwill), with </a:t>
            </a:r>
            <a:r>
              <a:rPr b="1"/>
              <a:t>reasonable function, geography, and duration</a:t>
            </a:r>
            <a:r>
              <a:t>, and if enforcement is </a:t>
            </a:r>
            <a:r>
              <a:rPr b="1"/>
              <a:t>equitable</a:t>
            </a:r>
            <a:r>
              <a:t> on these facts. Over the last two years, Delaware courts—and the Delaware Supreme Court—have </a:t>
            </a:r>
            <a:r>
              <a:rPr b="1"/>
              <a:t>declined to “blue‑pencil”</a:t>
            </a:r>
            <a:r>
              <a:t> overbroad clauses; if a covenant reads too broadly on its face, the remedy is typically </a:t>
            </a:r>
            <a:r>
              <a:rPr b="1"/>
              <a:t>non‑enforcement</a:t>
            </a:r>
            <a:r>
              <a:t>, not judicial redrafting. </a:t>
            </a:r>
            <a:r>
              <a:rPr u="sng">
                <a:hlinkClick r:id="rId2" invalidUrl="" action="" tgtFrame="" tooltip="" history="1" highlightClick="0" endSnd="0"/>
              </a:rPr>
              <a:t>Delaware Courts+1</a:t>
            </a:r>
          </a:p>
          <a:p>
            <a:pPr algn="l" defTabSz="457200">
              <a:lnSpc>
                <a:spcPct val="100000"/>
              </a:lnSpc>
              <a:spcBef>
                <a:spcPts val="1200"/>
              </a:spcBef>
              <a:defRPr spc="0" sz="3300">
                <a:latin typeface="Times Roman"/>
                <a:ea typeface="Times Roman"/>
                <a:cs typeface="Times Roman"/>
                <a:sym typeface="Times Roman"/>
              </a:defRPr>
            </a:pPr>
            <a:r>
              <a:rPr b="1"/>
              <a:t>Risk assessment.</a:t>
            </a:r>
            <a:r>
              <a:t> For a typical mid‑level engineer, product manager, or sales lead, a clause barring work for </a:t>
            </a:r>
            <a:r>
              <a:rPr b="1"/>
              <a:t>“any competitor, in any role, nationwide”</a:t>
            </a:r>
            <a:r>
              <a:t> for a year or two is </a:t>
            </a:r>
            <a:r>
              <a:rPr b="1"/>
              <a:t>unlikely to hold</a:t>
            </a:r>
            <a:r>
              <a:t> in Delaware absent a strong, specific justification (e.g., the employee managed defined strategic accounts or core IP). Non‑solicitation and confidentiality provisions, carefully tied to </a:t>
            </a:r>
            <a:r>
              <a:rPr b="1"/>
              <a:t>customers the employee actually served</a:t>
            </a:r>
            <a:r>
              <a:t> or </a:t>
            </a:r>
            <a:r>
              <a:rPr b="1"/>
              <a:t>information actually accessed</a:t>
            </a:r>
            <a:r>
              <a:t>, fare better. Where equity is involved, consider separating </a:t>
            </a:r>
            <a:r>
              <a:rPr b="1"/>
              <a:t>forfeiture‑for‑competition</a:t>
            </a:r>
            <a:r>
              <a:t> (which Delaware has enforced as a contract remedy) from a </a:t>
            </a:r>
            <a:r>
              <a:rPr b="1"/>
              <a:t>flat employment ban</a:t>
            </a:r>
            <a:r>
              <a:t>, and expect courts to probe </a:t>
            </a:r>
            <a:r>
              <a:rPr b="1"/>
              <a:t>fairness</a:t>
            </a:r>
            <a:r>
              <a:t> if the facts suggest penalty‑like outcomes. </a:t>
            </a:r>
            <a:r>
              <a:rPr u="sng">
                <a:hlinkClick r:id="rId3" invalidUrl="" action="" tgtFrame="" tooltip="" history="1" highlightClick="0" endSnd="0"/>
              </a:rPr>
              <a:t>Delaware Courts+2Delaware Courts+2</a:t>
            </a:r>
          </a:p>
          <a:p>
            <a:pPr algn="l" defTabSz="457200">
              <a:lnSpc>
                <a:spcPct val="100000"/>
              </a:lnSpc>
              <a:spcBef>
                <a:spcPts val="1200"/>
              </a:spcBef>
              <a:defRPr spc="0" sz="3300">
                <a:latin typeface="Times Roman"/>
                <a:ea typeface="Times Roman"/>
                <a:cs typeface="Times Roman"/>
                <a:sym typeface="Times Roman"/>
              </a:defRPr>
            </a:pPr>
            <a:r>
              <a:rPr b="1"/>
              <a:t>Drafting &amp; enforcement posture.</a:t>
            </a:r>
            <a:r>
              <a:t> To maximize enforceability, (i) define “competitor” concretely (or list them), (ii) limit functional scope to </a:t>
            </a:r>
            <a:r>
              <a:rPr b="1"/>
              <a:t>roles that would exploit your secrets/goodwill</a:t>
            </a:r>
            <a:r>
              <a:t>, (iii) right‑size geography (markets where the employee actually operated), and (iv) cap duration to what you can justify. Provide </a:t>
            </a:r>
            <a:r>
              <a:rPr b="1"/>
              <a:t>real consideration</a:t>
            </a:r>
            <a:r>
              <a:t> (e.g., a retention bonus/garden leave or a new equity grant) at signing. Avoid “</a:t>
            </a:r>
            <a:r>
              <a:rPr b="1"/>
              <a:t>maximum enforceable</a:t>
            </a:r>
            <a:r>
              <a:t>” filler and broad affiliate/”prospects” definitions; those are frequently criticized. If the worker sits outside Delaware, account for </a:t>
            </a:r>
            <a:r>
              <a:rPr b="1"/>
              <a:t>choice‑of‑law</a:t>
            </a:r>
            <a:r>
              <a:t> risk—Delaware’s § 2708 helps, but Chancery can still defer to a stricter local policy. </a:t>
            </a:r>
            <a:r>
              <a:rPr u="sng">
                <a:hlinkClick r:id="rId4" invalidUrl="" action="" tgtFrame="" tooltip="" history="1" highlightClick="0" endSnd="0"/>
              </a:rPr>
              <a:t>Delaware Courts+2Delaware Courts+2</a:t>
            </a:r>
          </a:p>
          <a:p>
            <a:pPr algn="l" defTabSz="457200">
              <a:lnSpc>
                <a:spcPct val="100000"/>
              </a:lnSpc>
              <a:spcBef>
                <a:spcPts val="1200"/>
              </a:spcBef>
              <a:defRPr spc="0" sz="3300">
                <a:latin typeface="Times Roman"/>
                <a:ea typeface="Times Roman"/>
                <a:cs typeface="Times Roman"/>
                <a:sym typeface="Times Roman"/>
              </a:defRPr>
            </a:pPr>
            <a:r>
              <a:rPr b="1"/>
              <a:t>Bottom line.</a:t>
            </a:r>
            <a:r>
              <a:t> Properly </a:t>
            </a:r>
            <a:r>
              <a:rPr b="1"/>
              <a:t>narrow</a:t>
            </a:r>
            <a:r>
              <a:t> non‑competes can still be enforced in Delaware, but the </a:t>
            </a:r>
            <a:r>
              <a:rPr b="1"/>
              <a:t>trend is skeptical</a:t>
            </a:r>
            <a:r>
              <a:t> of aggressive restraints in the employment context. For most mid‑level tech roles, a targeted </a:t>
            </a:r>
            <a:r>
              <a:rPr b="1"/>
              <a:t>non‑solicit + confidentiality</a:t>
            </a:r>
            <a:r>
              <a:t> package, coupled with </a:t>
            </a:r>
            <a:r>
              <a:rPr b="1"/>
              <a:t>forfeiture‑for‑competition</a:t>
            </a:r>
            <a:r>
              <a:t> on meaningful equity/cash, often delivers better protection with lower litigation risk. The FTC’s attempted federal ban is </a:t>
            </a:r>
            <a:r>
              <a:rPr b="1"/>
              <a:t>not operative</a:t>
            </a:r>
            <a:r>
              <a:t>, so Delaware case law governs—for now. </a:t>
            </a:r>
            <a:r>
              <a:rPr u="sng">
                <a:hlinkClick r:id="rId5" invalidUrl="" action="" tgtFrame="" tooltip="" history="1" highlightClick="0" endSnd="0"/>
              </a:rPr>
              <a:t>Federal Trade Commission</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86" name="Key primary authorities (with one‑line “why it matters”)…"/>
          <p:cNvSpPr txBox="1"/>
          <p:nvPr>
            <p:ph type="body" idx="1"/>
          </p:nvPr>
        </p:nvSpPr>
        <p:spPr>
          <a:xfrm>
            <a:off x="1206500" y="290970"/>
            <a:ext cx="21971000" cy="12723011"/>
          </a:xfrm>
          <a:prstGeom prst="rect">
            <a:avLst/>
          </a:prstGeom>
        </p:spPr>
        <p:txBody>
          <a:bodyPr/>
          <a:lstStyle/>
          <a:p>
            <a:pPr algn="l" defTabSz="457200">
              <a:lnSpc>
                <a:spcPct val="100000"/>
              </a:lnSpc>
              <a:spcBef>
                <a:spcPts val="1400"/>
              </a:spcBef>
              <a:defRPr b="1" spc="0" sz="4200">
                <a:latin typeface="Times Roman"/>
                <a:ea typeface="Times Roman"/>
                <a:cs typeface="Times Roman"/>
                <a:sym typeface="Times Roman"/>
              </a:defRPr>
            </a:pPr>
            <a:r>
              <a:t>Key primary authorities (with one‑line “why it matters”)</a:t>
            </a:r>
          </a:p>
          <a:p>
            <a:pPr marL="457200" indent="-317500" algn="l" defTabSz="457200">
              <a:lnSpc>
                <a:spcPct val="100000"/>
              </a:lnSpc>
              <a:spcBef>
                <a:spcPts val="1200"/>
              </a:spcBef>
              <a:buSzPct val="123000"/>
              <a:buFont typeface="Times Roman"/>
              <a:buChar char="•"/>
              <a:defRPr spc="0" sz="4200">
                <a:latin typeface="Times Roman"/>
                <a:ea typeface="Times Roman"/>
                <a:cs typeface="Times Roman"/>
                <a:sym typeface="Times Roman"/>
              </a:defRPr>
            </a:pPr>
            <a:r>
              <a:rPr b="1"/>
              <a:t>Sunder Energy, LLC v. Jackson</a:t>
            </a:r>
            <a:r>
              <a:t> (Del. Supr. 2024) — </a:t>
            </a:r>
            <a:r>
              <a:rPr b="1"/>
              <a:t>No blue‑pencil</a:t>
            </a:r>
            <a:r>
              <a:t> for facially overbroad covenants; confirms the modern enforcement posture. </a:t>
            </a:r>
            <a:r>
              <a:rPr u="sng">
                <a:hlinkClick r:id="rId2" invalidUrl="" action="" tgtFrame="" tooltip="" history="1" highlightClick="0" endSnd="0"/>
              </a:rPr>
              <a:t>Delaware Courts</a:t>
            </a:r>
          </a:p>
          <a:p>
            <a:pPr marL="457200" indent="-317500" algn="l" defTabSz="457200">
              <a:lnSpc>
                <a:spcPct val="100000"/>
              </a:lnSpc>
              <a:spcBef>
                <a:spcPts val="1200"/>
              </a:spcBef>
              <a:buSzPct val="123000"/>
              <a:buFont typeface="Times Roman"/>
              <a:buChar char="•"/>
              <a:defRPr spc="0" sz="4200">
                <a:latin typeface="Times Roman"/>
                <a:ea typeface="Times Roman"/>
                <a:cs typeface="Times Roman"/>
                <a:sym typeface="Times Roman"/>
              </a:defRPr>
            </a:pPr>
            <a:r>
              <a:rPr b="1"/>
              <a:t>Kodiak Building Partners v. Adams</a:t>
            </a:r>
            <a:r>
              <a:t> (Del. Ch. 2022) — Legitimate interest tied to </a:t>
            </a:r>
            <a:r>
              <a:rPr b="1"/>
              <a:t>purchased goodwill</a:t>
            </a:r>
            <a:r>
              <a:t>; court </a:t>
            </a:r>
            <a:r>
              <a:rPr b="1"/>
              <a:t>refused</a:t>
            </a:r>
            <a:r>
              <a:t> to rewrite overbroad language.</a:t>
            </a:r>
          </a:p>
          <a:p>
            <a:pPr marL="457200" indent="-317500" algn="l" defTabSz="457200">
              <a:lnSpc>
                <a:spcPct val="100000"/>
              </a:lnSpc>
              <a:spcBef>
                <a:spcPts val="1200"/>
              </a:spcBef>
              <a:buSzPct val="123000"/>
              <a:buFont typeface="Times Roman"/>
              <a:buChar char="•"/>
              <a:defRPr spc="0" sz="4200">
                <a:latin typeface="Times Roman"/>
                <a:ea typeface="Times Roman"/>
                <a:cs typeface="Times Roman"/>
                <a:sym typeface="Times Roman"/>
              </a:defRPr>
            </a:pPr>
            <a:r>
              <a:rPr b="1"/>
              <a:t>Intertek Testing Services v. Eastman</a:t>
            </a:r>
            <a:r>
              <a:t> (Del. Ch. 2023) — Declined to </a:t>
            </a:r>
            <a:r>
              <a:rPr b="1"/>
              <a:t>reform</a:t>
            </a:r>
            <a:r>
              <a:t> unreasonable sale‑of‑business restraints.</a:t>
            </a:r>
          </a:p>
          <a:p>
            <a:pPr marL="457200" indent="-317500" algn="l" defTabSz="457200">
              <a:lnSpc>
                <a:spcPct val="100000"/>
              </a:lnSpc>
              <a:spcBef>
                <a:spcPts val="1200"/>
              </a:spcBef>
              <a:buSzPct val="123000"/>
              <a:buFont typeface="Times Roman"/>
              <a:buChar char="•"/>
              <a:defRPr spc="0" sz="4200">
                <a:latin typeface="Times Roman"/>
                <a:ea typeface="Times Roman"/>
                <a:cs typeface="Times Roman"/>
                <a:sym typeface="Times Roman"/>
              </a:defRPr>
            </a:pPr>
            <a:r>
              <a:rPr b="1"/>
              <a:t>Centurion Service Group v. Wilensky</a:t>
            </a:r>
            <a:r>
              <a:t> (Del. Ch. 2023) — Struck a </a:t>
            </a:r>
            <a:r>
              <a:rPr b="1"/>
              <a:t>nationwide</a:t>
            </a:r>
            <a:r>
              <a:t> non‑compete; also </a:t>
            </a:r>
            <a:r>
              <a:rPr b="1"/>
              <a:t>rejected</a:t>
            </a:r>
            <a:r>
              <a:t> Delaware law despite a choice‑of‑law clause. </a:t>
            </a:r>
            <a:r>
              <a:rPr u="sng">
                <a:hlinkClick r:id="rId3" invalidUrl="" action="" tgtFrame="" tooltip="" history="1" highlightClick="0" endSnd="0"/>
              </a:rPr>
              <a:t>Delaware Courts</a:t>
            </a:r>
          </a:p>
          <a:p>
            <a:pPr marL="457200" indent="-317500" algn="l" defTabSz="457200">
              <a:lnSpc>
                <a:spcPct val="100000"/>
              </a:lnSpc>
              <a:spcBef>
                <a:spcPts val="1200"/>
              </a:spcBef>
              <a:buSzPct val="123000"/>
              <a:buFont typeface="Times Roman"/>
              <a:buChar char="•"/>
              <a:defRPr spc="0" sz="4200">
                <a:latin typeface="Times Roman"/>
                <a:ea typeface="Times Roman"/>
                <a:cs typeface="Times Roman"/>
                <a:sym typeface="Times Roman"/>
              </a:defRPr>
            </a:pPr>
            <a:r>
              <a:rPr b="1"/>
              <a:t>Payscale (Del. Ch. 2025)</a:t>
            </a:r>
            <a:r>
              <a:t> — Non‑compete </a:t>
            </a:r>
            <a:r>
              <a:rPr b="1"/>
              <a:t>unreasonable in scope</a:t>
            </a:r>
            <a:r>
              <a:t>; claims dismissed. </a:t>
            </a:r>
            <a:r>
              <a:rPr u="sng">
                <a:hlinkClick r:id="rId4" invalidUrl="" action="" tgtFrame="" tooltip="" history="1" highlightClick="0" endSnd="0"/>
              </a:rPr>
              <a:t>Delaware Courts</a:t>
            </a:r>
          </a:p>
          <a:p>
            <a:pPr marL="457200" indent="-317500" algn="l" defTabSz="457200">
              <a:lnSpc>
                <a:spcPct val="100000"/>
              </a:lnSpc>
              <a:spcBef>
                <a:spcPts val="1200"/>
              </a:spcBef>
              <a:buSzPct val="123000"/>
              <a:buFont typeface="Times Roman"/>
              <a:buChar char="•"/>
              <a:defRPr spc="0" sz="4200">
                <a:latin typeface="Times Roman"/>
                <a:ea typeface="Times Roman"/>
                <a:cs typeface="Times Roman"/>
                <a:sym typeface="Times Roman"/>
              </a:defRPr>
            </a:pPr>
            <a:r>
              <a:rPr b="1"/>
              <a:t>Cantor Fitzgerald, L.P. v. Ainslie</a:t>
            </a:r>
            <a:r>
              <a:t> (Del. Supr. 2024) — </a:t>
            </a:r>
            <a:r>
              <a:rPr b="1"/>
              <a:t>Forfeiture‑for‑competition</a:t>
            </a:r>
            <a:r>
              <a:t> in an LP agreement </a:t>
            </a:r>
            <a:r>
              <a:rPr b="1"/>
              <a:t>enforced</a:t>
            </a:r>
            <a:r>
              <a:t> sans reasonableness review. </a:t>
            </a:r>
            <a:r>
              <a:rPr u="sng">
                <a:hlinkClick r:id="rId5" invalidUrl="" action="" tgtFrame="" tooltip="" history="1" highlightClick="0" endSnd="0"/>
              </a:rPr>
              <a:t>Delaware Courts</a:t>
            </a:r>
          </a:p>
          <a:p>
            <a:pPr marL="457200" indent="-317500" algn="l" defTabSz="457200">
              <a:lnSpc>
                <a:spcPct val="100000"/>
              </a:lnSpc>
              <a:spcBef>
                <a:spcPts val="1200"/>
              </a:spcBef>
              <a:buSzPct val="123000"/>
              <a:buFont typeface="Times Roman"/>
              <a:buChar char="•"/>
              <a:defRPr spc="0" sz="4200">
                <a:latin typeface="Times Roman"/>
                <a:ea typeface="Times Roman"/>
                <a:cs typeface="Times Roman"/>
                <a:sym typeface="Times Roman"/>
              </a:defRPr>
            </a:pPr>
            <a:r>
              <a:rPr b="1"/>
              <a:t>LKQ Corp. v. Rutledge</a:t>
            </a:r>
            <a:r>
              <a:t> (7th Cir. 2025 after Del. Supr. 2024) — Confirms </a:t>
            </a:r>
            <a:r>
              <a:rPr b="1"/>
              <a:t>employee‑choice</a:t>
            </a:r>
            <a:r>
              <a:t> forfeiture in </a:t>
            </a:r>
            <a:r>
              <a:rPr b="1"/>
              <a:t>RSU</a:t>
            </a:r>
            <a:r>
              <a:t> context under Delaware law. </a:t>
            </a:r>
            <a:r>
              <a:rPr u="sng">
                <a:hlinkClick r:id="rId6" invalidUrl="" action="" tgtFrame="" tooltip="" history="1" highlightClick="0" endSnd="0"/>
              </a:rPr>
              <a:t>media.ca7.uscourts.gov</a:t>
            </a:r>
          </a:p>
          <a:p>
            <a:pPr marL="457200" indent="-317500" algn="l" defTabSz="457200">
              <a:lnSpc>
                <a:spcPct val="100000"/>
              </a:lnSpc>
              <a:spcBef>
                <a:spcPts val="1200"/>
              </a:spcBef>
              <a:buSzPct val="123000"/>
              <a:buFont typeface="Times Roman"/>
              <a:buChar char="•"/>
              <a:defRPr spc="0" sz="4200">
                <a:latin typeface="Times Roman"/>
                <a:ea typeface="Times Roman"/>
                <a:cs typeface="Times Roman"/>
                <a:sym typeface="Times Roman"/>
              </a:defRPr>
            </a:pPr>
            <a:r>
              <a:rPr b="1"/>
              <a:t>6 Del. C. § 2707</a:t>
            </a:r>
            <a:r>
              <a:t> — </a:t>
            </a:r>
            <a:r>
              <a:rPr b="1"/>
              <a:t>Physician</a:t>
            </a:r>
            <a:r>
              <a:t> non‑competes are </a:t>
            </a:r>
            <a:r>
              <a:rPr b="1"/>
              <a:t>void</a:t>
            </a:r>
            <a:r>
              <a:t> (narrow industry carve‑out). </a:t>
            </a:r>
            <a:r>
              <a:rPr u="sng">
                <a:hlinkClick r:id="rId7" invalidUrl="" action="" tgtFrame="" tooltip="" history="1" highlightClick="0" endSnd="0"/>
              </a:rPr>
              <a:t>Delaware Code</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88" name="One‑slide checklist you can read in court (what to ask about your clause)…"/>
          <p:cNvSpPr txBox="1"/>
          <p:nvPr>
            <p:ph type="body" idx="1"/>
          </p:nvPr>
        </p:nvSpPr>
        <p:spPr>
          <a:xfrm>
            <a:off x="1206500" y="290970"/>
            <a:ext cx="21971000" cy="12723011"/>
          </a:xfrm>
          <a:prstGeom prst="rect">
            <a:avLst/>
          </a:prstGeom>
        </p:spPr>
        <p:txBody>
          <a:bodyPr/>
          <a:lstStyle/>
          <a:p>
            <a:pPr algn="l" defTabSz="457200">
              <a:lnSpc>
                <a:spcPct val="100000"/>
              </a:lnSpc>
              <a:spcBef>
                <a:spcPts val="1400"/>
              </a:spcBef>
              <a:defRPr b="1" spc="0" sz="4200">
                <a:latin typeface="Times Roman"/>
                <a:ea typeface="Times Roman"/>
                <a:cs typeface="Times Roman"/>
                <a:sym typeface="Times Roman"/>
              </a:defRPr>
            </a:pPr>
            <a:r>
              <a:t>One‑slide checklist you can read in court (what to ask about your clause)</a:t>
            </a:r>
          </a:p>
          <a:p>
            <a:pPr marL="457200" indent="-317500" algn="l" defTabSz="457200">
              <a:lnSpc>
                <a:spcPct val="100000"/>
              </a:lnSpc>
              <a:spcBef>
                <a:spcPts val="1200"/>
              </a:spcBef>
              <a:buSzPct val="123000"/>
              <a:buFont typeface="Times Roman"/>
              <a:buChar char="•"/>
              <a:defRPr spc="0" sz="4200">
                <a:latin typeface="Times Roman"/>
                <a:ea typeface="Times Roman"/>
                <a:cs typeface="Times Roman"/>
                <a:sym typeface="Times Roman"/>
              </a:defRPr>
            </a:pPr>
            <a:r>
              <a:rPr b="1"/>
              <a:t>What are we protecting?</a:t>
            </a:r>
            <a:r>
              <a:t> (named products/secrets; named customer sets)</a:t>
            </a:r>
          </a:p>
          <a:p>
            <a:pPr marL="457200" indent="-317500" algn="l" defTabSz="457200">
              <a:lnSpc>
                <a:spcPct val="100000"/>
              </a:lnSpc>
              <a:spcBef>
                <a:spcPts val="1200"/>
              </a:spcBef>
              <a:buSzPct val="123000"/>
              <a:buFont typeface="Times Roman"/>
              <a:buChar char="•"/>
              <a:defRPr spc="0" sz="4200">
                <a:latin typeface="Times Roman"/>
                <a:ea typeface="Times Roman"/>
                <a:cs typeface="Times Roman"/>
                <a:sym typeface="Times Roman"/>
              </a:defRPr>
            </a:pPr>
            <a:r>
              <a:rPr b="1"/>
              <a:t>Who is the “competitor”?</a:t>
            </a:r>
            <a:r>
              <a:t> (list or market definition, not “any competitor”)</a:t>
            </a:r>
          </a:p>
          <a:p>
            <a:pPr marL="457200" indent="-317500" algn="l" defTabSz="457200">
              <a:lnSpc>
                <a:spcPct val="100000"/>
              </a:lnSpc>
              <a:spcBef>
                <a:spcPts val="1200"/>
              </a:spcBef>
              <a:buSzPct val="123000"/>
              <a:buFont typeface="Times Roman"/>
              <a:buChar char="•"/>
              <a:defRPr spc="0" sz="4200">
                <a:latin typeface="Times Roman"/>
                <a:ea typeface="Times Roman"/>
                <a:cs typeface="Times Roman"/>
                <a:sym typeface="Times Roman"/>
              </a:defRPr>
            </a:pPr>
            <a:r>
              <a:rPr b="1"/>
              <a:t>Which roles are barred?</a:t>
            </a:r>
            <a:r>
              <a:t> (tie to employee’s actual role/knowledge)</a:t>
            </a:r>
          </a:p>
          <a:p>
            <a:pPr marL="457200" indent="-317500" algn="l" defTabSz="457200">
              <a:lnSpc>
                <a:spcPct val="100000"/>
              </a:lnSpc>
              <a:spcBef>
                <a:spcPts val="1200"/>
              </a:spcBef>
              <a:buSzPct val="123000"/>
              <a:buFont typeface="Times Roman"/>
              <a:buChar char="•"/>
              <a:defRPr spc="0" sz="4200">
                <a:latin typeface="Times Roman"/>
                <a:ea typeface="Times Roman"/>
                <a:cs typeface="Times Roman"/>
                <a:sym typeface="Times Roman"/>
              </a:defRPr>
            </a:pPr>
            <a:r>
              <a:rPr b="1"/>
              <a:t>Where?</a:t>
            </a:r>
            <a:r>
              <a:t> (actual territories served; remote work nuance)</a:t>
            </a:r>
          </a:p>
          <a:p>
            <a:pPr marL="457200" indent="-317500" algn="l" defTabSz="457200">
              <a:lnSpc>
                <a:spcPct val="100000"/>
              </a:lnSpc>
              <a:spcBef>
                <a:spcPts val="1200"/>
              </a:spcBef>
              <a:buSzPct val="123000"/>
              <a:buFont typeface="Times Roman"/>
              <a:buChar char="•"/>
              <a:defRPr spc="0" sz="4200">
                <a:latin typeface="Times Roman"/>
                <a:ea typeface="Times Roman"/>
                <a:cs typeface="Times Roman"/>
                <a:sym typeface="Times Roman"/>
              </a:defRPr>
            </a:pPr>
            <a:r>
              <a:rPr b="1"/>
              <a:t>How long?</a:t>
            </a:r>
            <a:r>
              <a:t> (only as long as secrets are “hot” or goodwill is at risk)</a:t>
            </a:r>
          </a:p>
          <a:p>
            <a:pPr marL="457200" indent="-317500" algn="l" defTabSz="457200">
              <a:lnSpc>
                <a:spcPct val="100000"/>
              </a:lnSpc>
              <a:spcBef>
                <a:spcPts val="1200"/>
              </a:spcBef>
              <a:buSzPct val="123000"/>
              <a:buFont typeface="Times Roman"/>
              <a:buChar char="•"/>
              <a:defRPr spc="0" sz="4200">
                <a:latin typeface="Times Roman"/>
                <a:ea typeface="Times Roman"/>
                <a:cs typeface="Times Roman"/>
                <a:sym typeface="Times Roman"/>
              </a:defRPr>
            </a:pPr>
            <a:r>
              <a:rPr b="1"/>
              <a:t>What’s the consideration?</a:t>
            </a:r>
            <a:r>
              <a:t> (fresh compensation; garden leave; equity)</a:t>
            </a:r>
          </a:p>
          <a:p>
            <a:pPr marL="457200" indent="-317500" algn="l" defTabSz="457200">
              <a:lnSpc>
                <a:spcPct val="100000"/>
              </a:lnSpc>
              <a:spcBef>
                <a:spcPts val="1200"/>
              </a:spcBef>
              <a:buSzPct val="123000"/>
              <a:buFont typeface="Times Roman"/>
              <a:buChar char="•"/>
              <a:defRPr spc="0" sz="4200">
                <a:latin typeface="Times Roman"/>
                <a:ea typeface="Times Roman"/>
                <a:cs typeface="Times Roman"/>
                <a:sym typeface="Times Roman"/>
              </a:defRPr>
            </a:pPr>
            <a:r>
              <a:rPr b="1"/>
              <a:t>What law will really apply?</a:t>
            </a:r>
            <a:r>
              <a:t> (employee’s state policy may trump § 2708)</a:t>
            </a:r>
          </a:p>
          <a:p>
            <a:pPr algn="l" defTabSz="457200">
              <a:lnSpc>
                <a:spcPct val="100000"/>
              </a:lnSpc>
              <a:defRPr spc="0" sz="4200">
                <a:latin typeface="Times Roman"/>
                <a:ea typeface="Times Roman"/>
                <a:cs typeface="Times Roman"/>
                <a:sym typeface="Times Roman"/>
              </a:defRPr>
            </a:pPr>
          </a:p>
          <a:p>
            <a:pPr algn="l" defTabSz="457200">
              <a:lnSpc>
                <a:spcPct val="100000"/>
              </a:lnSpc>
              <a:spcBef>
                <a:spcPts val="1400"/>
              </a:spcBef>
              <a:defRPr b="1" spc="0" sz="4200">
                <a:latin typeface="Times Roman"/>
                <a:ea typeface="Times Roman"/>
                <a:cs typeface="Times Roman"/>
                <a:sym typeface="Times Roman"/>
              </a:defRPr>
            </a:pPr>
            <a:r>
              <a:t>Quick note on the FTC rule (for Q&amp;A)</a:t>
            </a:r>
          </a:p>
          <a:p>
            <a:pPr algn="l" defTabSz="457200">
              <a:lnSpc>
                <a:spcPct val="100000"/>
              </a:lnSpc>
              <a:spcBef>
                <a:spcPts val="1200"/>
              </a:spcBef>
              <a:defRPr spc="0" sz="4200">
                <a:latin typeface="Times Roman"/>
                <a:ea typeface="Times Roman"/>
                <a:cs typeface="Times Roman"/>
                <a:sym typeface="Times Roman"/>
              </a:defRPr>
            </a:pPr>
            <a:r>
              <a:t>The FTC’s April 2024 final rule banning most non‑competes </a:t>
            </a:r>
            <a:r>
              <a:rPr b="1"/>
              <a:t>was set aside</a:t>
            </a:r>
            <a:r>
              <a:t> by the Northern District of Texas on August 20, 2024; as of </a:t>
            </a:r>
            <a:r>
              <a:rPr b="1"/>
              <a:t>September 5, 2025</a:t>
            </a:r>
            <a:r>
              <a:t>, the FTC reports the rule is </a:t>
            </a:r>
            <a:r>
              <a:rPr b="1"/>
              <a:t>not in effect</a:t>
            </a:r>
            <a:r>
              <a:t> and has taken steps to </a:t>
            </a:r>
            <a:r>
              <a:rPr b="1"/>
              <a:t>dismiss its appeal</a:t>
            </a:r>
            <a:r>
              <a:t>. Your analysis should proceed under </a:t>
            </a:r>
            <a:r>
              <a:rPr b="1"/>
              <a:t>Delaware law</a:t>
            </a:r>
            <a:r>
              <a:t> unless and until federal law changes. </a:t>
            </a:r>
            <a:r>
              <a:rPr u="sng">
                <a:hlinkClick r:id="rId2" invalidUrl="" action="" tgtFrame="" tooltip="" history="1" highlightClick="0" endSnd="0"/>
              </a:rPr>
              <a:t>Federal Trade Commission</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90" name="Appendix 2: Legal Tools"/>
          <p:cNvSpPr txBox="1"/>
          <p:nvPr>
            <p:ph type="body" idx="1"/>
          </p:nvPr>
        </p:nvSpPr>
        <p:spPr>
          <a:xfrm>
            <a:off x="1206500" y="1542626"/>
            <a:ext cx="21971000" cy="10630748"/>
          </a:xfrm>
          <a:prstGeom prst="rect">
            <a:avLst/>
          </a:prstGeom>
        </p:spPr>
        <p:txBody>
          <a:bodyPr/>
          <a:lstStyle/>
          <a:p>
            <a:pPr/>
            <a:r>
              <a:t>Appendix 2: Legal Tools</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92" name="Legal research &amp; AI assistants…"/>
          <p:cNvSpPr txBox="1"/>
          <p:nvPr/>
        </p:nvSpPr>
        <p:spPr>
          <a:xfrm>
            <a:off x="969271" y="2012949"/>
            <a:ext cx="22113057" cy="969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b="1" sz="3800">
                <a:latin typeface="Arial"/>
                <a:ea typeface="Arial"/>
                <a:cs typeface="Arial"/>
                <a:sym typeface="Arial"/>
              </a:defRPr>
            </a:pPr>
            <a:r>
              <a:t>Legal research &amp; AI assistants</a:t>
            </a:r>
            <a:endParaRPr b="0">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Generative AI Legal Research | Westlaw Precision | Thomson Reuters</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2" invalidUrl="" action="" tgtFrame="" tooltip="" history="1" highlightClick="0" endSnd="0"/>
              </a:rPr>
              <a:t>https://legal.thomsonreuters.com/en/products/westlaw-precision</a:t>
            </a:r>
            <a:r>
              <a:rPr u="none"/>
              <a:t> </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Lexis+ AI | Legal AI for Drafting, Research, &amp; Analysis | LexisNexis</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3" invalidUrl="" action="" tgtFrame="" tooltip="" history="1" highlightClick="0" endSnd="0"/>
              </a:rPr>
              <a:t>https://www.lexisnexis.com/en-us/products/lexis-plus-ai.page</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Vincent AI | Legal AI Engineered for Lawyers | vLex</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4" invalidUrl="" action="" tgtFrame="" tooltip="" history="1" highlightClick="0" endSnd="0"/>
              </a:rPr>
              <a:t>https://vlex.com/vincent-ai</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CoCounsel Legal - AI Legal Assistant | Thomson Reuters</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5" invalidUrl="" action="" tgtFrame="" tooltip="" history="1" highlightClick="0" endSnd="0"/>
              </a:rPr>
              <a:t>https://legal.thomsonreuters.com/en/products/cocounsel-legal</a:t>
            </a:r>
            <a:r>
              <a:rPr u="none"/>
              <a:t> </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Harvey</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6" invalidUrl="" action="" tgtFrame="" tooltip="" history="1" highlightClick="0" endSnd="0"/>
              </a:rPr>
              <a:t>https://www.harvey.ai/</a:t>
            </a:r>
            <a:r>
              <a:rPr u="none"/>
              <a:t> </a:t>
            </a:r>
            <a:endParaRPr u="none">
              <a:latin typeface="Times Roman"/>
              <a:ea typeface="Times Roman"/>
              <a:cs typeface="Times Roman"/>
              <a:sym typeface="Times Roman"/>
            </a:endParaRP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94" name="Brief &amp; citation analysis / writing…"/>
          <p:cNvSpPr txBox="1"/>
          <p:nvPr/>
        </p:nvSpPr>
        <p:spPr>
          <a:xfrm>
            <a:off x="969271" y="3163844"/>
            <a:ext cx="22113057" cy="73883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b="1" sz="3800">
                <a:latin typeface="Arial"/>
                <a:ea typeface="Arial"/>
                <a:cs typeface="Arial"/>
                <a:sym typeface="Arial"/>
              </a:defRPr>
            </a:pPr>
            <a:r>
              <a:t>Brief &amp; citation analysis / writing</a:t>
            </a:r>
            <a:endParaRPr b="0">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Bloomberg Law - Brief Analyzer</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2" invalidUrl="" action="" tgtFrame="" tooltip="" history="1" highlightClick="0" endSnd="0"/>
              </a:rPr>
              <a:t>https://pro.bloomberglaw.com/products/ai-and-bloomberg-law</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Quick Check - Westlaw Edge | Thomson Reuters</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3" invalidUrl="" action="" tgtFrame="" tooltip="" history="1" highlightClick="0" endSnd="0"/>
              </a:rPr>
              <a:t>https://legal.thomsonreuters.com/en/products/westlaw-edge/quick-check</a:t>
            </a:r>
            <a:r>
              <a:rPr u="none"/>
              <a:t> </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Litigation Document Review Software | Lexis+</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4" invalidUrl="" action="" tgtFrame="" tooltip="" history="1" highlightClick="0" endSnd="0"/>
              </a:rPr>
              <a:t>https://www.lexisnexis.com/en-us/products/lexis-plus/document-analysis/brief-analysis.page</a:t>
            </a:r>
            <a:r>
              <a:rPr u="none"/>
              <a:t> </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Clearbrief</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5" invalidUrl="" action="" tgtFrame="" tooltip="" history="1" highlightClick="0" endSnd="0"/>
              </a:rPr>
              <a:t>https://clearbrief.com/</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96" name="eDiscovery &amp; investigations…"/>
          <p:cNvSpPr txBox="1"/>
          <p:nvPr/>
        </p:nvSpPr>
        <p:spPr>
          <a:xfrm>
            <a:off x="969271" y="2857499"/>
            <a:ext cx="22113057" cy="800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b="1" sz="3800">
                <a:latin typeface="Arial"/>
                <a:ea typeface="Arial"/>
                <a:cs typeface="Arial"/>
                <a:sym typeface="Arial"/>
              </a:defRPr>
            </a:pPr>
            <a:r>
              <a:t>eDiscovery &amp; investigations</a:t>
            </a:r>
            <a:endParaRPr b="0">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Relativity: Artificial Intelligence for e-Discovery</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2" invalidUrl="" action="" tgtFrame="" tooltip="" history="1" highlightClick="0" endSnd="0"/>
              </a:rPr>
              <a:t>https://www.relativity.com/artificial-intelligence/</a:t>
            </a:r>
            <a:r>
              <a:rPr u="none"/>
              <a:t> </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Reveal: Attain optimal, AI-driven eDiscovery</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3" invalidUrl="" action="" tgtFrame="" tooltip="" history="1" highlightClick="0" endSnd="0"/>
              </a:rPr>
              <a:t>https://www.revealdata.com/</a:t>
            </a:r>
            <a:r>
              <a:rPr u="none"/>
              <a:t> </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Cecilia AI: Legal AI Tools | DISCO</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4" invalidUrl="" action="" tgtFrame="" tooltip="" history="1" highlightClick="0" endSnd="0"/>
              </a:rPr>
              <a:t>https://csdisco.com/offerings/cecilia</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Everlaw AI Assistant</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5" invalidUrl="" action="" tgtFrame="" tooltip="" history="1" highlightClick="0" endSnd="0"/>
              </a:rPr>
              <a:t>https://www.everlaw.com/product/everlaw-ai-assistant/</a:t>
            </a:r>
            <a:endParaRPr u="none">
              <a:latin typeface="Times Roman"/>
              <a:ea typeface="Times Roman"/>
              <a:cs typeface="Times Roman"/>
              <a:sym typeface="Times Roman"/>
            </a:endParaRP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398" name="Contracting &amp; CLM (review, drafting, analytics)…"/>
          <p:cNvSpPr txBox="1"/>
          <p:nvPr/>
        </p:nvSpPr>
        <p:spPr>
          <a:xfrm>
            <a:off x="969271" y="1168399"/>
            <a:ext cx="22113057" cy="1137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b="1" sz="3800">
                <a:latin typeface="Arial"/>
                <a:ea typeface="Arial"/>
                <a:cs typeface="Arial"/>
                <a:sym typeface="Arial"/>
              </a:defRPr>
            </a:pPr>
            <a:r>
              <a:t>Contracting &amp; CLM (review, drafting, analytics)</a:t>
            </a:r>
            <a:endParaRPr b="0">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Contract Pod AI</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2" invalidUrl="" action="" tgtFrame="" tooltip="" history="1" highlightClick="0" endSnd="0"/>
              </a:rPr>
              <a:t>https://contractpodai.com/</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Legal AI for Contract Review | LegalOn</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3" invalidUrl="" action="" tgtFrame="" tooltip="" history="1" highlightClick="0" endSnd="0"/>
              </a:rPr>
              <a:t>https://www.legalontech.com/review</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Henchman | AI Contract Drafting and Legal DMS Integration | LexisNexis</a:t>
            </a:r>
            <a:endParaRPr>
              <a:latin typeface="Times Roman"/>
              <a:ea typeface="Times Roman"/>
              <a:cs typeface="Times Roman"/>
              <a:sym typeface="Times Roman"/>
            </a:endParaRPr>
          </a:p>
          <a:p>
            <a:pPr defTabSz="457200">
              <a:lnSpc>
                <a:spcPct val="100000"/>
              </a:lnSpc>
              <a:spcBef>
                <a:spcPts val="0"/>
              </a:spcBef>
              <a:defRPr sz="3800">
                <a:latin typeface="Arial"/>
                <a:ea typeface="Arial"/>
                <a:cs typeface="Arial"/>
                <a:sym typeface="Arial"/>
              </a:defRPr>
            </a:pPr>
            <a:r>
              <a:t>https://www.lexisnexis.com/en-us/products/henchman.page</a:t>
            </a:r>
            <a:endParaRPr>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Legal AI Contract Review &amp; Drafting | Spellbook</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4" invalidUrl="" action="" tgtFrame="" tooltip="" history="1" highlightClick="0" endSnd="0"/>
              </a:rPr>
              <a:t>https://www.spellbook.legal/</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Robin | Legal AI | AI-Powered Contract Software</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5" invalidUrl="" action="" tgtFrame="" tooltip="" history="1" highlightClick="0" endSnd="0"/>
              </a:rPr>
              <a:t>https://robinai.com/</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Luminance - Legal-Grade™ AI</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6" invalidUrl="" action="" tgtFrame="" tooltip="" history="1" highlightClick="0" endSnd="0"/>
              </a:rPr>
              <a:t>https://www.luminance.com/</a:t>
            </a:r>
            <a:endParaRPr u="none">
              <a:latin typeface="Times Roman"/>
              <a:ea typeface="Times Roman"/>
              <a:cs typeface="Times Roman"/>
              <a:sym typeface="Times Roman"/>
            </a:endParaR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190" name="Jewelry Television…"/>
          <p:cNvSpPr txBox="1"/>
          <p:nvPr>
            <p:ph type="body" sz="half" idx="1"/>
          </p:nvPr>
        </p:nvSpPr>
        <p:spPr>
          <a:prstGeom prst="rect">
            <a:avLst/>
          </a:prstGeom>
        </p:spPr>
        <p:txBody>
          <a:bodyPr/>
          <a:lstStyle/>
          <a:p>
            <a:pPr/>
            <a:r>
              <a:t>Jewelry Television</a:t>
            </a:r>
          </a:p>
          <a:p>
            <a:pPr/>
            <a:r>
              <a:t>Home Shopping -&gt; eCommerce</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00" name="Contracting &amp; CLM (review, drafting, analytics) continued……"/>
          <p:cNvSpPr txBox="1"/>
          <p:nvPr/>
        </p:nvSpPr>
        <p:spPr>
          <a:xfrm>
            <a:off x="969271" y="2012949"/>
            <a:ext cx="22113057" cy="969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b="1" sz="3800">
                <a:latin typeface="Arial"/>
                <a:ea typeface="Arial"/>
                <a:cs typeface="Arial"/>
                <a:sym typeface="Arial"/>
              </a:defRPr>
            </a:pPr>
            <a:r>
              <a:t>Contracting &amp; CLM (review, drafting, analytics) continued…</a:t>
            </a:r>
            <a:endParaRPr b="0">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Vera Copilot: Unlock Agentic Contract Efficiency | Icertis</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2" invalidUrl="" action="" tgtFrame="" tooltip="" history="1" highlightClick="0" endSnd="0"/>
              </a:rPr>
              <a:t>https://www.icertis.com/products/platform/copilot/</a:t>
            </a:r>
            <a:r>
              <a:rPr u="none"/>
              <a:t> </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Generative AI Contract Management | AI Redlining Software</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3" invalidUrl="" action="" tgtFrame="" tooltip="" history="1" highlightClick="0" endSnd="0"/>
              </a:rPr>
              <a:t>https://www.agiloft.com/solutions/ai-platform/</a:t>
            </a:r>
            <a:r>
              <a:rPr u="none"/>
              <a:t> </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Workday Contract Intelligence, powered by Evisort AI | Workday US</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4" invalidUrl="" action="" tgtFrame="" tooltip="" history="1" highlightClick="0" endSnd="0"/>
              </a:rPr>
              <a:t>https://www.workday.com/en-us/products/contract-management/contract-intelligence.html</a:t>
            </a:r>
            <a:r>
              <a:rPr u="none"/>
              <a:t> </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Sirion: The leader in AI Contract Management Software</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5" invalidUrl="" action="" tgtFrame="" tooltip="" history="1" highlightClick="0" endSnd="0"/>
              </a:rPr>
              <a:t>https://www.sirion.ai/</a:t>
            </a:r>
            <a:r>
              <a:rPr u="none"/>
              <a:t> </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Ironclad: Contract Management Software Powered by AI</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6" invalidUrl="" action="" tgtFrame="" tooltip="" history="1" highlightClick="0" endSnd="0"/>
              </a:rPr>
              <a:t>https://ironcladapp.com/</a:t>
            </a:r>
            <a:endParaRPr u="none">
              <a:latin typeface="Times Roman"/>
              <a:ea typeface="Times Roman"/>
              <a:cs typeface="Times Roman"/>
              <a:sym typeface="Times Roman"/>
            </a:endParaRP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02" name="Litigation analytics &amp; prediction…"/>
          <p:cNvSpPr txBox="1"/>
          <p:nvPr/>
        </p:nvSpPr>
        <p:spPr>
          <a:xfrm>
            <a:off x="969271" y="2857499"/>
            <a:ext cx="22113057" cy="800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b="1" sz="3800">
                <a:latin typeface="Arial"/>
                <a:ea typeface="Arial"/>
                <a:cs typeface="Arial"/>
                <a:sym typeface="Arial"/>
              </a:defRPr>
            </a:pPr>
            <a:r>
              <a:t>Litigation analytics &amp; prediction</a:t>
            </a:r>
            <a:endParaRPr b="0">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Pre/Dicta: Predict the course and outcome of litigation with proprietary legal intelligence</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2" invalidUrl="" action="" tgtFrame="" tooltip="" history="1" highlightClick="0" endSnd="0"/>
              </a:rPr>
              <a:t>https://www.pre-dicta.com/</a:t>
            </a:r>
            <a:r>
              <a:rPr u="none"/>
              <a:t> </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Lex Machina Legal Analytics Software | LexisNexis</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3" invalidUrl="" action="" tgtFrame="" tooltip="" history="1" highlightClick="0" endSnd="0"/>
              </a:rPr>
              <a:t>https://www.lexisnexis.com/en-us/products/lex-machina.page</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Litigation Analytics - Westlaw Edge | Thomson Reuters</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4" invalidUrl="" action="" tgtFrame="" tooltip="" history="1" highlightClick="0" endSnd="0"/>
              </a:rPr>
              <a:t>https://legal.thomsonreuters.com/en/products/westlaw-edge/litigation-analytics</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AI-Driven Legal Research and Tools - Bloomberg Law - Litigation Analytics</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5" invalidUrl="" action="" tgtFrame="" tooltip="" history="1" highlightClick="0" endSnd="0"/>
              </a:rPr>
              <a:t>https://pro.bloomberglaw.com/products/ai-and-bloomberg-law</a:t>
            </a:r>
            <a:endParaRPr u="none">
              <a:latin typeface="Times Roman"/>
              <a:ea typeface="Times Roman"/>
              <a:cs typeface="Times Roman"/>
              <a:sym typeface="Times Roman"/>
            </a:endParaRP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04" name="Plaintiff-side tools (case origination, demands)…"/>
          <p:cNvSpPr txBox="1"/>
          <p:nvPr/>
        </p:nvSpPr>
        <p:spPr>
          <a:xfrm>
            <a:off x="969271" y="596900"/>
            <a:ext cx="22113057" cy="1252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b="1" sz="3800">
                <a:latin typeface="Arial"/>
                <a:ea typeface="Arial"/>
                <a:cs typeface="Arial"/>
                <a:sym typeface="Arial"/>
              </a:defRPr>
            </a:pPr>
            <a:r>
              <a:t>Plaintiff-side tools (case origination, demands)</a:t>
            </a:r>
            <a:endParaRPr b="0">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EvenUp | Personal Injury AI — From Intake to Resolution</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2" invalidUrl="" action="" tgtFrame="" tooltip="" history="1" highlightClick="0" endSnd="0"/>
              </a:rPr>
              <a:t>https://www.evenuplaw.com/</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Darrow AI - Be the first to discover, assess and address emerging legal risks</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3" invalidUrl="" action="" tgtFrame="" tooltip="" history="1" highlightClick="0" endSnd="0"/>
              </a:rPr>
              <a:t>https://www.darrow.ai/</a:t>
            </a:r>
            <a:r>
              <a:rPr u="none"/>
              <a:t> </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b="1" sz="3800">
                <a:latin typeface="Arial"/>
                <a:ea typeface="Arial"/>
                <a:cs typeface="Arial"/>
                <a:sym typeface="Arial"/>
              </a:defRPr>
            </a:pPr>
            <a:r>
              <a:t>Practice management with embedded AI</a:t>
            </a:r>
            <a:endParaRPr b="0">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Message from 8am MyCase AI Assistant</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4" invalidUrl="" action="" tgtFrame="" tooltip="" history="1" highlightClick="0" endSnd="0"/>
              </a:rPr>
              <a:t>https://www.mycase.com/products/legal-ai-software/</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Clio Duo: Your Legal AI Partner | Best AI Tool for Lawyers | Clio</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5" invalidUrl="" action="" tgtFrame="" tooltip="" history="1" highlightClick="0" endSnd="0"/>
              </a:rPr>
              <a:t>https://www.clio.com/features/legal-ai-software/</a:t>
            </a:r>
            <a:r>
              <a:rPr u="none"/>
              <a:t> </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Legal AI Software for Law Firms | Smokeball</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6" invalidUrl="" action="" tgtFrame="" tooltip="" history="1" highlightClick="0" endSnd="0"/>
              </a:rPr>
              <a:t>https://www.smokeball.com/smokeball-ai</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Legal Practice Management Software for Law Firms | Filevine</a:t>
            </a:r>
            <a:endParaRPr>
              <a:latin typeface="Times Roman"/>
              <a:ea typeface="Times Roman"/>
              <a:cs typeface="Times Roman"/>
              <a:sym typeface="Times Roman"/>
            </a:endParaRPr>
          </a:p>
          <a:p>
            <a:pPr defTabSz="457200">
              <a:lnSpc>
                <a:spcPct val="100000"/>
              </a:lnSpc>
              <a:spcBef>
                <a:spcPts val="0"/>
              </a:spcBef>
              <a:defRPr sz="3800">
                <a:latin typeface="Arial"/>
                <a:ea typeface="Arial"/>
                <a:cs typeface="Arial"/>
                <a:sym typeface="Arial"/>
              </a:defRPr>
            </a:pPr>
            <a:r>
              <a:t>https://www.filevine.com/</a:t>
            </a:r>
            <a:endParaRPr>
              <a:latin typeface="Times Roman"/>
              <a:ea typeface="Times Roman"/>
              <a:cs typeface="Times Roman"/>
              <a:sym typeface="Times Roman"/>
            </a:endParaRPr>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06" name="Timekeeping &amp; legal ops / spend…"/>
          <p:cNvSpPr txBox="1"/>
          <p:nvPr/>
        </p:nvSpPr>
        <p:spPr>
          <a:xfrm>
            <a:off x="969271" y="1441450"/>
            <a:ext cx="22113057" cy="1083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b="1" sz="3800">
                <a:latin typeface="Arial"/>
                <a:ea typeface="Arial"/>
                <a:cs typeface="Arial"/>
                <a:sym typeface="Arial"/>
              </a:defRPr>
            </a:pPr>
            <a:r>
              <a:t>Timekeeping &amp; legal ops / spend</a:t>
            </a:r>
            <a:endParaRPr b="0">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Laurel AI: Automate timesheets. Save hours. Increase leverage.</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2" invalidUrl="" action="" tgtFrame="" tooltip="" history="1" highlightClick="0" endSnd="0"/>
              </a:rPr>
              <a:t>https://www.laurel.ai/</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Legal spend management: e-billing and matter management</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3" invalidUrl="" action="" tgtFrame="" tooltip="" history="1" highlightClick="0" endSnd="0"/>
              </a:rPr>
              <a:t>https://brightflag.com/</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b="1" sz="3800">
                <a:latin typeface="Arial"/>
                <a:ea typeface="Arial"/>
                <a:cs typeface="Arial"/>
                <a:sym typeface="Arial"/>
              </a:defRPr>
            </a:pPr>
            <a:r>
              <a:t>Automation, client intake &amp; chat</a:t>
            </a:r>
            <a:endParaRPr b="0">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Gavel | Document Automation Software for Legal Professionals</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4" invalidUrl="" action="" tgtFrame="" tooltip="" history="1" highlightClick="0" endSnd="0"/>
              </a:rPr>
              <a:t>https://www.gavel.io/</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Josef | Legal AI that drives the business</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5" invalidUrl="" action="" tgtFrame="" tooltip="" history="1" highlightClick="0" endSnd="0"/>
              </a:rPr>
              <a:t>https://joseflegal.com/</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LawDroid. Work Smarter With AI Legal Assistants. | LawDroid</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6" invalidUrl="" action="" tgtFrame="" tooltip="" history="1" highlightClick="0" endSnd="0"/>
              </a:rPr>
              <a:t>https://lawdroid.com/</a:t>
            </a:r>
            <a:endParaRPr u="none">
              <a:latin typeface="Times Roman"/>
              <a:ea typeface="Times Roman"/>
              <a:cs typeface="Times Roman"/>
              <a:sym typeface="Times Roman"/>
            </a:endParaRP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08" name="Timekeeping &amp; legal ops / spend…"/>
          <p:cNvSpPr txBox="1"/>
          <p:nvPr/>
        </p:nvSpPr>
        <p:spPr>
          <a:xfrm>
            <a:off x="969271" y="331743"/>
            <a:ext cx="22113057" cy="130525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b="1" sz="3800">
                <a:latin typeface="Arial"/>
                <a:ea typeface="Arial"/>
                <a:cs typeface="Arial"/>
                <a:sym typeface="Arial"/>
              </a:defRPr>
            </a:pPr>
            <a:r>
              <a:t>Timekeeping &amp; legal ops / spend</a:t>
            </a:r>
            <a:endParaRPr b="0">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Laurel AI: Automate timesheets. Save hours. Increase leverage.</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2" invalidUrl="" action="" tgtFrame="" tooltip="" history="1" highlightClick="0" endSnd="0"/>
              </a:rPr>
              <a:t>https://www.laurel.ai/</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Legal spend management: e-billing and matter management</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3" invalidUrl="" action="" tgtFrame="" tooltip="" history="1" highlightClick="0" endSnd="0"/>
              </a:rPr>
              <a:t>https://brightflag.com/</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b="1" sz="3800">
                <a:latin typeface="Arial"/>
                <a:ea typeface="Arial"/>
                <a:cs typeface="Arial"/>
                <a:sym typeface="Arial"/>
              </a:defRPr>
            </a:pPr>
            <a:r>
              <a:t>Automation, client intake &amp; chat</a:t>
            </a:r>
            <a:endParaRPr b="0">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Gavel | Document Automation Software for Legal Professionals</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4" invalidUrl="" action="" tgtFrame="" tooltip="" history="1" highlightClick="0" endSnd="0"/>
              </a:rPr>
              <a:t>https://www.gavel.io/</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Josef | Legal AI that drives the business</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5" invalidUrl="" action="" tgtFrame="" tooltip="" history="1" highlightClick="0" endSnd="0"/>
              </a:rPr>
              <a:t>https://joseflegal.com/</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LawDroid. Work Smarter With AI Legal Assistants. | LawDroid</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6" invalidUrl="" action="" tgtFrame="" tooltip="" history="1" highlightClick="0" endSnd="0"/>
              </a:rPr>
              <a:t>https://lawdroid.com/</a:t>
            </a:r>
            <a:endParaRPr u="none">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endParaRPr u="none">
              <a:latin typeface="Times Roman"/>
              <a:ea typeface="Times Roman"/>
              <a:cs typeface="Times Roman"/>
              <a:sym typeface="Times Roman"/>
            </a:endParaRPr>
          </a:p>
          <a:p>
            <a:pPr defTabSz="457200">
              <a:lnSpc>
                <a:spcPct val="100000"/>
              </a:lnSpc>
              <a:spcBef>
                <a:spcPts val="0"/>
              </a:spcBef>
              <a:defRPr b="1" sz="3800">
                <a:latin typeface="Arial"/>
                <a:ea typeface="Arial"/>
                <a:cs typeface="Arial"/>
                <a:sym typeface="Arial"/>
              </a:defRPr>
            </a:pPr>
            <a:r>
              <a:t>IP / patents</a:t>
            </a:r>
            <a:endParaRPr b="0">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PatentPal</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7" invalidUrl="" action="" tgtFrame="" tooltip="" history="1" highlightClick="0" endSnd="0"/>
              </a:rPr>
              <a:t>https://patentpal.com/</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10" name="Access Projects and Legal Aid…"/>
          <p:cNvSpPr txBox="1"/>
          <p:nvPr/>
        </p:nvSpPr>
        <p:spPr>
          <a:xfrm>
            <a:off x="969271" y="704850"/>
            <a:ext cx="22113057" cy="1230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b="1" sz="2966">
                <a:latin typeface="Arial"/>
                <a:ea typeface="Arial"/>
                <a:cs typeface="Arial"/>
                <a:sym typeface="Arial"/>
              </a:defRPr>
            </a:pPr>
            <a:r>
              <a:t>Access Projects and Legal Aid</a:t>
            </a:r>
            <a:endParaRPr b="0">
              <a:latin typeface="Times Roman"/>
              <a:ea typeface="Times Roman"/>
              <a:cs typeface="Times Roman"/>
              <a:sym typeface="Times Roman"/>
            </a:endParaRPr>
          </a:p>
          <a:p>
            <a:pPr defTabSz="457200">
              <a:lnSpc>
                <a:spcPct val="100000"/>
              </a:lnSpc>
              <a:spcBef>
                <a:spcPts val="0"/>
              </a:spcBef>
              <a:defRPr sz="2966">
                <a:latin typeface="Times Roman"/>
                <a:ea typeface="Times Roman"/>
                <a:cs typeface="Times Roman"/>
                <a:sym typeface="Times Roman"/>
              </a:defRPr>
            </a:pPr>
          </a:p>
          <a:p>
            <a:pPr defTabSz="457200">
              <a:lnSpc>
                <a:spcPct val="100000"/>
              </a:lnSpc>
              <a:spcBef>
                <a:spcPts val="0"/>
              </a:spcBef>
              <a:defRPr sz="2966">
                <a:latin typeface="Arial"/>
                <a:ea typeface="Arial"/>
                <a:cs typeface="Arial"/>
                <a:sym typeface="Arial"/>
              </a:defRPr>
            </a:pPr>
            <a:r>
              <a:t>AI can narrow justice gap, but women lawyers slower to adopt it, Berkeley study shows | Reuters</a:t>
            </a:r>
            <a:endParaRPr>
              <a:latin typeface="Times Roman"/>
              <a:ea typeface="Times Roman"/>
              <a:cs typeface="Times Roman"/>
              <a:sym typeface="Times Roman"/>
            </a:endParaRPr>
          </a:p>
          <a:p>
            <a:pPr defTabSz="457200">
              <a:lnSpc>
                <a:spcPct val="100000"/>
              </a:lnSpc>
              <a:spcBef>
                <a:spcPts val="0"/>
              </a:spcBef>
              <a:defRPr sz="2966" u="sng">
                <a:latin typeface="Arial"/>
                <a:ea typeface="Arial"/>
                <a:cs typeface="Arial"/>
                <a:sym typeface="Arial"/>
              </a:defRPr>
            </a:pPr>
            <a:r>
              <a:rPr>
                <a:hlinkClick r:id="rId2" invalidUrl="" action="" tgtFrame="" tooltip="" history="1" highlightClick="0" endSnd="0"/>
              </a:rPr>
              <a:t>https://www.reuters.com/legal/transactional/ai-can-narrow-justice-gap-women-lawyers-slower-adopt-it-berkeley-study-shows-2024-03-21/</a:t>
            </a:r>
            <a:endParaRPr u="none">
              <a:latin typeface="Times Roman"/>
              <a:ea typeface="Times Roman"/>
              <a:cs typeface="Times Roman"/>
              <a:sym typeface="Times Roman"/>
            </a:endParaRPr>
          </a:p>
          <a:p>
            <a:pPr defTabSz="457200">
              <a:lnSpc>
                <a:spcPct val="100000"/>
              </a:lnSpc>
              <a:spcBef>
                <a:spcPts val="0"/>
              </a:spcBef>
              <a:defRPr sz="2966">
                <a:latin typeface="Times Roman"/>
                <a:ea typeface="Times Roman"/>
                <a:cs typeface="Times Roman"/>
                <a:sym typeface="Times Roman"/>
              </a:defRPr>
            </a:pPr>
          </a:p>
          <a:p>
            <a:pPr defTabSz="457200">
              <a:lnSpc>
                <a:spcPct val="100000"/>
              </a:lnSpc>
              <a:spcBef>
                <a:spcPts val="0"/>
              </a:spcBef>
              <a:defRPr sz="2966">
                <a:latin typeface="Arial"/>
                <a:ea typeface="Arial"/>
                <a:cs typeface="Arial"/>
                <a:sym typeface="Arial"/>
              </a:defRPr>
            </a:pPr>
            <a:r>
              <a:t>AI for Legal Aid: How to supercharge legal services organizations - Thomson Reuters Institute</a:t>
            </a:r>
            <a:endParaRPr>
              <a:latin typeface="Times Roman"/>
              <a:ea typeface="Times Roman"/>
              <a:cs typeface="Times Roman"/>
              <a:sym typeface="Times Roman"/>
            </a:endParaRPr>
          </a:p>
          <a:p>
            <a:pPr defTabSz="457200">
              <a:lnSpc>
                <a:spcPct val="100000"/>
              </a:lnSpc>
              <a:spcBef>
                <a:spcPts val="0"/>
              </a:spcBef>
              <a:defRPr sz="2966" u="sng">
                <a:latin typeface="Arial"/>
                <a:ea typeface="Arial"/>
                <a:cs typeface="Arial"/>
                <a:sym typeface="Arial"/>
              </a:defRPr>
            </a:pPr>
            <a:r>
              <a:rPr>
                <a:hlinkClick r:id="rId3" invalidUrl="" action="" tgtFrame="" tooltip="" history="1" highlightClick="0" endSnd="0"/>
              </a:rPr>
              <a:t>https://www.thomsonreuters.com/en-us/posts/legal/ai-legal-aid-service-organizations/</a:t>
            </a:r>
            <a:r>
              <a:rPr u="none"/>
              <a:t> </a:t>
            </a:r>
            <a:endParaRPr u="none">
              <a:latin typeface="Times Roman"/>
              <a:ea typeface="Times Roman"/>
              <a:cs typeface="Times Roman"/>
              <a:sym typeface="Times Roman"/>
            </a:endParaRPr>
          </a:p>
          <a:p>
            <a:pPr defTabSz="457200">
              <a:lnSpc>
                <a:spcPct val="100000"/>
              </a:lnSpc>
              <a:spcBef>
                <a:spcPts val="0"/>
              </a:spcBef>
              <a:defRPr sz="2966">
                <a:latin typeface="Times Roman"/>
                <a:ea typeface="Times Roman"/>
                <a:cs typeface="Times Roman"/>
                <a:sym typeface="Times Roman"/>
              </a:defRPr>
            </a:pPr>
          </a:p>
          <a:p>
            <a:pPr defTabSz="457200">
              <a:lnSpc>
                <a:spcPct val="100000"/>
              </a:lnSpc>
              <a:spcBef>
                <a:spcPts val="0"/>
              </a:spcBef>
              <a:defRPr sz="2966">
                <a:latin typeface="Arial"/>
                <a:ea typeface="Arial"/>
                <a:cs typeface="Arial"/>
                <a:sym typeface="Arial"/>
              </a:defRPr>
            </a:pPr>
            <a:r>
              <a:t>AI Chatbot Development Update: Enhancing Access to Justice Through Technology - Lone Star Legal Aid</a:t>
            </a:r>
            <a:endParaRPr>
              <a:latin typeface="Times Roman"/>
              <a:ea typeface="Times Roman"/>
              <a:cs typeface="Times Roman"/>
              <a:sym typeface="Times Roman"/>
            </a:endParaRPr>
          </a:p>
          <a:p>
            <a:pPr defTabSz="457200">
              <a:lnSpc>
                <a:spcPct val="100000"/>
              </a:lnSpc>
              <a:spcBef>
                <a:spcPts val="0"/>
              </a:spcBef>
              <a:defRPr sz="2966" u="sng">
                <a:latin typeface="Arial"/>
                <a:ea typeface="Arial"/>
                <a:cs typeface="Arial"/>
                <a:sym typeface="Arial"/>
              </a:defRPr>
            </a:pPr>
            <a:r>
              <a:rPr>
                <a:hlinkClick r:id="rId4" invalidUrl="" action="" tgtFrame="" tooltip="" history="1" highlightClick="0" endSnd="0"/>
              </a:rPr>
              <a:t>https://www.lonestarlegal.org/news/2025/04/ai-chatbot-development-update-enhancing-access-to-justice-through-technology/</a:t>
            </a:r>
            <a:endParaRPr u="none">
              <a:latin typeface="Times Roman"/>
              <a:ea typeface="Times Roman"/>
              <a:cs typeface="Times Roman"/>
              <a:sym typeface="Times Roman"/>
            </a:endParaRPr>
          </a:p>
          <a:p>
            <a:pPr defTabSz="457200">
              <a:lnSpc>
                <a:spcPct val="100000"/>
              </a:lnSpc>
              <a:spcBef>
                <a:spcPts val="0"/>
              </a:spcBef>
              <a:defRPr sz="2966">
                <a:latin typeface="Times Roman"/>
                <a:ea typeface="Times Roman"/>
                <a:cs typeface="Times Roman"/>
                <a:sym typeface="Times Roman"/>
              </a:defRPr>
            </a:pPr>
          </a:p>
          <a:p>
            <a:pPr defTabSz="457200">
              <a:lnSpc>
                <a:spcPct val="100000"/>
              </a:lnSpc>
              <a:spcBef>
                <a:spcPts val="0"/>
              </a:spcBef>
              <a:defRPr sz="2966">
                <a:latin typeface="Arial"/>
                <a:ea typeface="Arial"/>
                <a:cs typeface="Arial"/>
                <a:sym typeface="Arial"/>
              </a:defRPr>
            </a:pPr>
            <a:r>
              <a:t>Juris: The Legal Research Chatbot | LSC - Legal Services Corporation: America's Partner for Equal Justice</a:t>
            </a:r>
            <a:endParaRPr>
              <a:latin typeface="Times Roman"/>
              <a:ea typeface="Times Roman"/>
              <a:cs typeface="Times Roman"/>
              <a:sym typeface="Times Roman"/>
            </a:endParaRPr>
          </a:p>
          <a:p>
            <a:pPr defTabSz="457200">
              <a:lnSpc>
                <a:spcPct val="100000"/>
              </a:lnSpc>
              <a:spcBef>
                <a:spcPts val="0"/>
              </a:spcBef>
              <a:defRPr sz="2966" u="sng">
                <a:latin typeface="Arial"/>
                <a:ea typeface="Arial"/>
                <a:cs typeface="Arial"/>
                <a:sym typeface="Arial"/>
              </a:defRPr>
            </a:pPr>
            <a:r>
              <a:rPr>
                <a:hlinkClick r:id="rId5" invalidUrl="" action="" tgtFrame="" tooltip="" history="1" highlightClick="0" endSnd="0"/>
              </a:rPr>
              <a:t>https://www.lsc.gov/i-am-grantee/model-practices-innovations/technology/juris-legal-research-chatbot</a:t>
            </a:r>
            <a:r>
              <a:rPr u="none"/>
              <a:t> </a:t>
            </a:r>
            <a:endParaRPr u="none">
              <a:latin typeface="Times Roman"/>
              <a:ea typeface="Times Roman"/>
              <a:cs typeface="Times Roman"/>
              <a:sym typeface="Times Roman"/>
            </a:endParaRPr>
          </a:p>
          <a:p>
            <a:pPr defTabSz="457200">
              <a:lnSpc>
                <a:spcPct val="100000"/>
              </a:lnSpc>
              <a:spcBef>
                <a:spcPts val="0"/>
              </a:spcBef>
              <a:defRPr sz="2966">
                <a:latin typeface="Times Roman"/>
                <a:ea typeface="Times Roman"/>
                <a:cs typeface="Times Roman"/>
                <a:sym typeface="Times Roman"/>
              </a:defRPr>
            </a:pPr>
          </a:p>
          <a:p>
            <a:pPr defTabSz="457200">
              <a:lnSpc>
                <a:spcPct val="100000"/>
              </a:lnSpc>
              <a:spcBef>
                <a:spcPts val="0"/>
              </a:spcBef>
              <a:defRPr sz="2966">
                <a:latin typeface="Arial"/>
                <a:ea typeface="Arial"/>
                <a:cs typeface="Arial"/>
                <a:sym typeface="Arial"/>
              </a:defRPr>
            </a:pPr>
            <a:r>
              <a:t>[2502.16573] LawPal : A Retrieval Augmented Generation Based System for Enhanced Legal Accessibility in India</a:t>
            </a:r>
            <a:endParaRPr>
              <a:latin typeface="Times Roman"/>
              <a:ea typeface="Times Roman"/>
              <a:cs typeface="Times Roman"/>
              <a:sym typeface="Times Roman"/>
            </a:endParaRPr>
          </a:p>
          <a:p>
            <a:pPr defTabSz="457200">
              <a:lnSpc>
                <a:spcPct val="100000"/>
              </a:lnSpc>
              <a:spcBef>
                <a:spcPts val="0"/>
              </a:spcBef>
              <a:defRPr sz="2966" u="sng">
                <a:latin typeface="Arial"/>
                <a:ea typeface="Arial"/>
                <a:cs typeface="Arial"/>
                <a:sym typeface="Arial"/>
              </a:defRPr>
            </a:pPr>
            <a:r>
              <a:rPr>
                <a:hlinkClick r:id="rId6" invalidUrl="" action="" tgtFrame="" tooltip="" history="1" highlightClick="0" endSnd="0"/>
              </a:rPr>
              <a:t>https://arxiv.org/abs/2502.16573</a:t>
            </a:r>
            <a:endParaRPr u="none">
              <a:latin typeface="Times Roman"/>
              <a:ea typeface="Times Roman"/>
              <a:cs typeface="Times Roman"/>
              <a:sym typeface="Times Roman"/>
            </a:endParaRPr>
          </a:p>
          <a:p>
            <a:pPr defTabSz="457200">
              <a:lnSpc>
                <a:spcPct val="100000"/>
              </a:lnSpc>
              <a:spcBef>
                <a:spcPts val="0"/>
              </a:spcBef>
              <a:defRPr sz="2966">
                <a:latin typeface="Times Roman"/>
                <a:ea typeface="Times Roman"/>
                <a:cs typeface="Times Roman"/>
                <a:sym typeface="Times Roman"/>
              </a:defRPr>
            </a:pPr>
          </a:p>
          <a:p>
            <a:pPr defTabSz="457200">
              <a:lnSpc>
                <a:spcPct val="100000"/>
              </a:lnSpc>
              <a:spcBef>
                <a:spcPts val="0"/>
              </a:spcBef>
              <a:defRPr sz="2966">
                <a:latin typeface="Arial"/>
                <a:ea typeface="Arial"/>
                <a:cs typeface="Arial"/>
                <a:sym typeface="Arial"/>
              </a:defRPr>
            </a:pPr>
            <a:r>
              <a:t>JusticeText rolls out AI-powered bodycam transcription for Kentucky public defenders</a:t>
            </a:r>
            <a:endParaRPr>
              <a:latin typeface="Times Roman"/>
              <a:ea typeface="Times Roman"/>
              <a:cs typeface="Times Roman"/>
              <a:sym typeface="Times Roman"/>
            </a:endParaRPr>
          </a:p>
          <a:p>
            <a:pPr defTabSz="457200">
              <a:lnSpc>
                <a:spcPct val="100000"/>
              </a:lnSpc>
              <a:spcBef>
                <a:spcPts val="0"/>
              </a:spcBef>
              <a:defRPr sz="2966">
                <a:latin typeface="Arial"/>
                <a:ea typeface="Arial"/>
                <a:cs typeface="Arial"/>
                <a:sym typeface="Arial"/>
              </a:defRPr>
            </a:pPr>
            <a:r>
              <a:t>https://justicetext.com/kentucky-dpa/</a:t>
            </a:r>
            <a:endParaRPr>
              <a:latin typeface="Times Roman"/>
              <a:ea typeface="Times Roman"/>
              <a:cs typeface="Times Roman"/>
              <a:sym typeface="Times Roman"/>
            </a:endParaRPr>
          </a:p>
          <a:p>
            <a:pPr defTabSz="457200">
              <a:lnSpc>
                <a:spcPct val="100000"/>
              </a:lnSpc>
              <a:spcBef>
                <a:spcPts val="0"/>
              </a:spcBef>
              <a:defRPr sz="2966">
                <a:latin typeface="Times Roman"/>
                <a:ea typeface="Times Roman"/>
                <a:cs typeface="Times Roman"/>
                <a:sym typeface="Times Roman"/>
              </a:defRPr>
            </a:pPr>
          </a:p>
          <a:p>
            <a:pPr defTabSz="457200">
              <a:lnSpc>
                <a:spcPct val="100000"/>
              </a:lnSpc>
              <a:spcBef>
                <a:spcPts val="0"/>
              </a:spcBef>
              <a:defRPr sz="2966">
                <a:latin typeface="Arial"/>
                <a:ea typeface="Arial"/>
                <a:cs typeface="Arial"/>
                <a:sym typeface="Arial"/>
              </a:defRPr>
            </a:pPr>
            <a:r>
              <a:t>The Office of the Colorado State Public Defender Conquer Evidence Overload With AI Transcription Of Video Discovery Footage</a:t>
            </a:r>
            <a:endParaRPr>
              <a:latin typeface="Times Roman"/>
              <a:ea typeface="Times Roman"/>
              <a:cs typeface="Times Roman"/>
              <a:sym typeface="Times Roman"/>
            </a:endParaRPr>
          </a:p>
          <a:p>
            <a:pPr defTabSz="457200">
              <a:lnSpc>
                <a:spcPct val="100000"/>
              </a:lnSpc>
              <a:spcBef>
                <a:spcPts val="0"/>
              </a:spcBef>
              <a:defRPr sz="2966" u="sng">
                <a:latin typeface="Arial"/>
                <a:ea typeface="Arial"/>
                <a:cs typeface="Arial"/>
                <a:sym typeface="Arial"/>
              </a:defRPr>
            </a:pPr>
            <a:r>
              <a:rPr>
                <a:hlinkClick r:id="rId7" invalidUrl="" action="" tgtFrame="" tooltip="" history="1" highlightClick="0" endSnd="0"/>
              </a:rPr>
              <a:t>https://reduct.video/case-studies/colorado-public-defenders</a:t>
            </a:r>
            <a:endParaRPr u="none">
              <a:latin typeface="Times Roman"/>
              <a:ea typeface="Times Roman"/>
              <a:cs typeface="Times Roman"/>
              <a:sym typeface="Times Roman"/>
            </a:endParaRPr>
          </a:p>
          <a:p>
            <a:pPr defTabSz="457200">
              <a:lnSpc>
                <a:spcPct val="100000"/>
              </a:lnSpc>
              <a:spcBef>
                <a:spcPts val="0"/>
              </a:spcBef>
              <a:defRPr sz="2966">
                <a:latin typeface="Times Roman"/>
                <a:ea typeface="Times Roman"/>
                <a:cs typeface="Times Roman"/>
                <a:sym typeface="Times Roman"/>
              </a:defRPr>
            </a:pPr>
          </a:p>
          <a:p>
            <a:pPr defTabSz="457200">
              <a:lnSpc>
                <a:spcPct val="100000"/>
              </a:lnSpc>
              <a:spcBef>
                <a:spcPts val="0"/>
              </a:spcBef>
              <a:defRPr sz="2966">
                <a:latin typeface="Arial"/>
                <a:ea typeface="Arial"/>
                <a:cs typeface="Arial"/>
                <a:sym typeface="Arial"/>
              </a:defRPr>
            </a:pPr>
            <a:r>
              <a:t>Miami-Dade Public Defender is using artificial intelligence for research and case preparation – The Florida Bar</a:t>
            </a:r>
            <a:endParaRPr>
              <a:latin typeface="Times Roman"/>
              <a:ea typeface="Times Roman"/>
              <a:cs typeface="Times Roman"/>
              <a:sym typeface="Times Roman"/>
            </a:endParaRPr>
          </a:p>
          <a:p>
            <a:pPr defTabSz="457200">
              <a:lnSpc>
                <a:spcPct val="100000"/>
              </a:lnSpc>
              <a:spcBef>
                <a:spcPts val="0"/>
              </a:spcBef>
              <a:defRPr sz="2966" u="sng">
                <a:latin typeface="Arial"/>
                <a:ea typeface="Arial"/>
                <a:cs typeface="Arial"/>
                <a:sym typeface="Arial"/>
              </a:defRPr>
            </a:pPr>
            <a:r>
              <a:rPr>
                <a:hlinkClick r:id="rId8" invalidUrl="" action="" tgtFrame="" tooltip="" history="1" highlightClick="0" endSnd="0"/>
              </a:rPr>
              <a:t>https://www.floridabar.org/the-florida-bar-news/miami-dade-public-defender-is-using-artificial-intelligence-for-research-and-for-case-preparation/</a:t>
            </a:r>
            <a:r>
              <a:rPr u="none"/>
              <a:t> </a:t>
            </a:r>
            <a:endParaRPr u="none">
              <a:latin typeface="Times Roman"/>
              <a:ea typeface="Times Roman"/>
              <a:cs typeface="Times Roman"/>
              <a:sym typeface="Times Roman"/>
            </a:endParaRP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12" name="Access Projects and Legal Aid (continued)…"/>
          <p:cNvSpPr txBox="1"/>
          <p:nvPr/>
        </p:nvSpPr>
        <p:spPr>
          <a:xfrm>
            <a:off x="969271" y="692149"/>
            <a:ext cx="22113057" cy="1233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b="1" sz="3066">
                <a:latin typeface="Arial"/>
                <a:ea typeface="Arial"/>
                <a:cs typeface="Arial"/>
                <a:sym typeface="Arial"/>
              </a:defRPr>
            </a:pPr>
            <a:r>
              <a:t>Access Projects and Legal Aid (continued)</a:t>
            </a:r>
            <a:endParaRPr b="0">
              <a:latin typeface="Times Roman"/>
              <a:ea typeface="Times Roman"/>
              <a:cs typeface="Times Roman"/>
              <a:sym typeface="Times Roman"/>
            </a:endParaRPr>
          </a:p>
          <a:p>
            <a:pPr defTabSz="457200">
              <a:lnSpc>
                <a:spcPct val="100000"/>
              </a:lnSpc>
              <a:spcBef>
                <a:spcPts val="0"/>
              </a:spcBef>
              <a:defRPr sz="3066">
                <a:latin typeface="Times Roman"/>
                <a:ea typeface="Times Roman"/>
                <a:cs typeface="Times Roman"/>
                <a:sym typeface="Times Roman"/>
              </a:defRPr>
            </a:pPr>
          </a:p>
          <a:p>
            <a:pPr defTabSz="457200">
              <a:lnSpc>
                <a:spcPct val="100000"/>
              </a:lnSpc>
              <a:spcBef>
                <a:spcPts val="0"/>
              </a:spcBef>
              <a:defRPr sz="3066">
                <a:latin typeface="Arial"/>
                <a:ea typeface="Arial"/>
                <a:cs typeface="Arial"/>
                <a:sym typeface="Arial"/>
              </a:defRPr>
            </a:pPr>
            <a:r>
              <a:t>LegalServer - Smarter Case Management Software for Civil Legal Aid and Public Defenders</a:t>
            </a:r>
            <a:endParaRPr>
              <a:latin typeface="Times Roman"/>
              <a:ea typeface="Times Roman"/>
              <a:cs typeface="Times Roman"/>
              <a:sym typeface="Times Roman"/>
            </a:endParaRPr>
          </a:p>
          <a:p>
            <a:pPr defTabSz="457200">
              <a:lnSpc>
                <a:spcPct val="100000"/>
              </a:lnSpc>
              <a:spcBef>
                <a:spcPts val="0"/>
              </a:spcBef>
              <a:defRPr sz="3066" u="sng">
                <a:latin typeface="Arial"/>
                <a:ea typeface="Arial"/>
                <a:cs typeface="Arial"/>
                <a:sym typeface="Arial"/>
              </a:defRPr>
            </a:pPr>
            <a:r>
              <a:rPr>
                <a:hlinkClick r:id="rId2" invalidUrl="" action="" tgtFrame="" tooltip="" history="1" highlightClick="0" endSnd="0"/>
              </a:rPr>
              <a:t>https://www.legalserver.org/</a:t>
            </a:r>
            <a:endParaRPr u="none">
              <a:latin typeface="Times Roman"/>
              <a:ea typeface="Times Roman"/>
              <a:cs typeface="Times Roman"/>
              <a:sym typeface="Times Roman"/>
            </a:endParaRPr>
          </a:p>
          <a:p>
            <a:pPr defTabSz="457200">
              <a:lnSpc>
                <a:spcPct val="100000"/>
              </a:lnSpc>
              <a:spcBef>
                <a:spcPts val="0"/>
              </a:spcBef>
              <a:defRPr sz="3066">
                <a:latin typeface="Times Roman"/>
                <a:ea typeface="Times Roman"/>
                <a:cs typeface="Times Roman"/>
                <a:sym typeface="Times Roman"/>
              </a:defRPr>
            </a:pPr>
          </a:p>
          <a:p>
            <a:pPr defTabSz="457200">
              <a:lnSpc>
                <a:spcPct val="100000"/>
              </a:lnSpc>
              <a:spcBef>
                <a:spcPts val="0"/>
              </a:spcBef>
              <a:defRPr sz="3066">
                <a:latin typeface="Arial"/>
                <a:ea typeface="Arial"/>
                <a:cs typeface="Arial"/>
                <a:sym typeface="Arial"/>
              </a:defRPr>
            </a:pPr>
            <a:r>
              <a:t>Federal Defender's Program - Sentencing Stats</a:t>
            </a:r>
            <a:endParaRPr>
              <a:latin typeface="Times Roman"/>
              <a:ea typeface="Times Roman"/>
              <a:cs typeface="Times Roman"/>
              <a:sym typeface="Times Roman"/>
            </a:endParaRPr>
          </a:p>
          <a:p>
            <a:pPr defTabSz="457200">
              <a:lnSpc>
                <a:spcPct val="100000"/>
              </a:lnSpc>
              <a:spcBef>
                <a:spcPts val="0"/>
              </a:spcBef>
              <a:defRPr sz="3066" u="sng">
                <a:latin typeface="Arial"/>
                <a:ea typeface="Arial"/>
                <a:cs typeface="Arial"/>
                <a:sym typeface="Arial"/>
              </a:defRPr>
            </a:pPr>
            <a:r>
              <a:rPr>
                <a:hlinkClick r:id="rId3" invalidUrl="" action="" tgtFrame="" tooltip="" history="1" highlightClick="0" endSnd="0"/>
              </a:rPr>
              <a:t>https://www.sentencingstats.com/federal-defenders-program/</a:t>
            </a:r>
            <a:endParaRPr u="none">
              <a:latin typeface="Times Roman"/>
              <a:ea typeface="Times Roman"/>
              <a:cs typeface="Times Roman"/>
              <a:sym typeface="Times Roman"/>
            </a:endParaRPr>
          </a:p>
          <a:p>
            <a:pPr defTabSz="457200">
              <a:lnSpc>
                <a:spcPct val="100000"/>
              </a:lnSpc>
              <a:spcBef>
                <a:spcPts val="0"/>
              </a:spcBef>
              <a:defRPr sz="3066">
                <a:latin typeface="Times Roman"/>
                <a:ea typeface="Times Roman"/>
                <a:cs typeface="Times Roman"/>
                <a:sym typeface="Times Roman"/>
              </a:defRPr>
            </a:pPr>
          </a:p>
          <a:p>
            <a:pPr defTabSz="457200">
              <a:lnSpc>
                <a:spcPct val="100000"/>
              </a:lnSpc>
              <a:spcBef>
                <a:spcPts val="0"/>
              </a:spcBef>
              <a:defRPr sz="3066">
                <a:latin typeface="Arial"/>
                <a:ea typeface="Arial"/>
                <a:cs typeface="Arial"/>
                <a:sym typeface="Arial"/>
              </a:defRPr>
            </a:pPr>
            <a:r>
              <a:t>Real AI Solutions for Attorneys - Matey AI</a:t>
            </a:r>
            <a:endParaRPr>
              <a:latin typeface="Times Roman"/>
              <a:ea typeface="Times Roman"/>
              <a:cs typeface="Times Roman"/>
              <a:sym typeface="Times Roman"/>
            </a:endParaRPr>
          </a:p>
          <a:p>
            <a:pPr defTabSz="457200">
              <a:lnSpc>
                <a:spcPct val="100000"/>
              </a:lnSpc>
              <a:spcBef>
                <a:spcPts val="0"/>
              </a:spcBef>
              <a:defRPr sz="3066" u="sng">
                <a:latin typeface="Arial"/>
                <a:ea typeface="Arial"/>
                <a:cs typeface="Arial"/>
                <a:sym typeface="Arial"/>
              </a:defRPr>
            </a:pPr>
            <a:r>
              <a:rPr>
                <a:hlinkClick r:id="rId4" invalidUrl="" action="" tgtFrame="" tooltip="" history="1" highlightClick="0" endSnd="0"/>
              </a:rPr>
              <a:t>https://www.matey.ai/</a:t>
            </a:r>
            <a:r>
              <a:rPr u="none"/>
              <a:t> </a:t>
            </a:r>
            <a:endParaRPr u="none">
              <a:latin typeface="Times Roman"/>
              <a:ea typeface="Times Roman"/>
              <a:cs typeface="Times Roman"/>
              <a:sym typeface="Times Roman"/>
            </a:endParaRPr>
          </a:p>
          <a:p>
            <a:pPr defTabSz="457200">
              <a:lnSpc>
                <a:spcPct val="100000"/>
              </a:lnSpc>
              <a:spcBef>
                <a:spcPts val="0"/>
              </a:spcBef>
              <a:defRPr sz="3066">
                <a:latin typeface="Times Roman"/>
                <a:ea typeface="Times Roman"/>
                <a:cs typeface="Times Roman"/>
                <a:sym typeface="Times Roman"/>
              </a:defRPr>
            </a:pPr>
          </a:p>
          <a:p>
            <a:pPr defTabSz="457200">
              <a:lnSpc>
                <a:spcPct val="100000"/>
              </a:lnSpc>
              <a:spcBef>
                <a:spcPts val="0"/>
              </a:spcBef>
              <a:defRPr sz="3066">
                <a:latin typeface="Arial"/>
                <a:ea typeface="Arial"/>
                <a:cs typeface="Arial"/>
                <a:sym typeface="Arial"/>
              </a:defRPr>
            </a:pPr>
            <a:r>
              <a:t>Generative AI and Legal Aid: Results from a Field Study and 100 Use Cases to Bridge the Access to Justice Gap by Colleen V. Chien, Miriam Kim :: SSRN</a:t>
            </a:r>
            <a:endParaRPr>
              <a:latin typeface="Times Roman"/>
              <a:ea typeface="Times Roman"/>
              <a:cs typeface="Times Roman"/>
              <a:sym typeface="Times Roman"/>
            </a:endParaRPr>
          </a:p>
          <a:p>
            <a:pPr defTabSz="457200">
              <a:lnSpc>
                <a:spcPct val="100000"/>
              </a:lnSpc>
              <a:spcBef>
                <a:spcPts val="0"/>
              </a:spcBef>
              <a:defRPr sz="3066" u="sng">
                <a:latin typeface="Arial"/>
                <a:ea typeface="Arial"/>
                <a:cs typeface="Arial"/>
                <a:sym typeface="Arial"/>
              </a:defRPr>
            </a:pPr>
            <a:r>
              <a:rPr>
                <a:hlinkClick r:id="rId5" invalidUrl="" action="" tgtFrame="" tooltip="" history="1" highlightClick="0" endSnd="0"/>
              </a:rPr>
              <a:t>https://papers.ssrn.com/sol3/papers.cfm?abstract_id=4733061&amp;utm_source=chatgpt.com</a:t>
            </a:r>
            <a:r>
              <a:rPr u="none"/>
              <a:t> </a:t>
            </a:r>
            <a:endParaRPr u="none">
              <a:latin typeface="Times Roman"/>
              <a:ea typeface="Times Roman"/>
              <a:cs typeface="Times Roman"/>
              <a:sym typeface="Times Roman"/>
            </a:endParaRPr>
          </a:p>
          <a:p>
            <a:pPr defTabSz="457200">
              <a:lnSpc>
                <a:spcPct val="100000"/>
              </a:lnSpc>
              <a:spcBef>
                <a:spcPts val="0"/>
              </a:spcBef>
              <a:defRPr sz="3066">
                <a:latin typeface="Times Roman"/>
                <a:ea typeface="Times Roman"/>
                <a:cs typeface="Times Roman"/>
                <a:sym typeface="Times Roman"/>
              </a:defRPr>
            </a:pPr>
          </a:p>
          <a:p>
            <a:pPr defTabSz="457200">
              <a:lnSpc>
                <a:spcPct val="100000"/>
              </a:lnSpc>
              <a:spcBef>
                <a:spcPts val="0"/>
              </a:spcBef>
              <a:defRPr sz="3066">
                <a:latin typeface="Arial"/>
                <a:ea typeface="Arial"/>
                <a:cs typeface="Arial"/>
                <a:sym typeface="Arial"/>
              </a:defRPr>
            </a:pPr>
            <a:r>
              <a:t>[2410.17210] Exploring Possibilities of AI-Powered Legal Assistance in Bangladesh through Large Language Modeling</a:t>
            </a:r>
            <a:endParaRPr>
              <a:latin typeface="Times Roman"/>
              <a:ea typeface="Times Roman"/>
              <a:cs typeface="Times Roman"/>
              <a:sym typeface="Times Roman"/>
            </a:endParaRPr>
          </a:p>
          <a:p>
            <a:pPr defTabSz="457200">
              <a:lnSpc>
                <a:spcPct val="100000"/>
              </a:lnSpc>
              <a:spcBef>
                <a:spcPts val="0"/>
              </a:spcBef>
              <a:defRPr sz="3066" u="sng">
                <a:latin typeface="Arial"/>
                <a:ea typeface="Arial"/>
                <a:cs typeface="Arial"/>
                <a:sym typeface="Arial"/>
              </a:defRPr>
            </a:pPr>
            <a:r>
              <a:rPr>
                <a:hlinkClick r:id="rId6" invalidUrl="" action="" tgtFrame="" tooltip="" history="1" highlightClick="0" endSnd="0"/>
              </a:rPr>
              <a:t>https://arxiv.org/abs/2410.17210</a:t>
            </a:r>
            <a:r>
              <a:rPr u="none"/>
              <a:t> </a:t>
            </a:r>
            <a:endParaRPr u="none">
              <a:latin typeface="Times Roman"/>
              <a:ea typeface="Times Roman"/>
              <a:cs typeface="Times Roman"/>
              <a:sym typeface="Times Roman"/>
            </a:endParaRPr>
          </a:p>
          <a:p>
            <a:pPr defTabSz="457200">
              <a:lnSpc>
                <a:spcPct val="100000"/>
              </a:lnSpc>
              <a:spcBef>
                <a:spcPts val="0"/>
              </a:spcBef>
              <a:defRPr sz="3066">
                <a:latin typeface="Times Roman"/>
                <a:ea typeface="Times Roman"/>
                <a:cs typeface="Times Roman"/>
                <a:sym typeface="Times Roman"/>
              </a:defRPr>
            </a:pPr>
          </a:p>
          <a:p>
            <a:pPr defTabSz="457200">
              <a:lnSpc>
                <a:spcPct val="100000"/>
              </a:lnSpc>
              <a:spcBef>
                <a:spcPts val="0"/>
              </a:spcBef>
              <a:defRPr sz="3066">
                <a:latin typeface="Arial"/>
                <a:ea typeface="Arial"/>
                <a:cs typeface="Arial"/>
                <a:sym typeface="Arial"/>
              </a:defRPr>
            </a:pPr>
            <a:r>
              <a:t>[2502.16573] LawPal : A Retrieval Augmented Generation Based System for Enhanced Legal Accessibility in India</a:t>
            </a:r>
            <a:endParaRPr>
              <a:latin typeface="Times Roman"/>
              <a:ea typeface="Times Roman"/>
              <a:cs typeface="Times Roman"/>
              <a:sym typeface="Times Roman"/>
            </a:endParaRPr>
          </a:p>
          <a:p>
            <a:pPr defTabSz="457200">
              <a:lnSpc>
                <a:spcPct val="100000"/>
              </a:lnSpc>
              <a:spcBef>
                <a:spcPts val="0"/>
              </a:spcBef>
              <a:defRPr sz="3066" u="sng">
                <a:latin typeface="Arial"/>
                <a:ea typeface="Arial"/>
                <a:cs typeface="Arial"/>
                <a:sym typeface="Arial"/>
              </a:defRPr>
            </a:pPr>
            <a:r>
              <a:rPr>
                <a:hlinkClick r:id="rId7" invalidUrl="" action="" tgtFrame="" tooltip="" history="1" highlightClick="0" endSnd="0"/>
              </a:rPr>
              <a:t>https://arxiv.org/abs/2502.16573</a:t>
            </a:r>
            <a:endParaRPr u="none">
              <a:latin typeface="Times Roman"/>
              <a:ea typeface="Times Roman"/>
              <a:cs typeface="Times Roman"/>
              <a:sym typeface="Times Roman"/>
            </a:endParaRPr>
          </a:p>
          <a:p>
            <a:pPr defTabSz="457200">
              <a:lnSpc>
                <a:spcPct val="100000"/>
              </a:lnSpc>
              <a:spcBef>
                <a:spcPts val="0"/>
              </a:spcBef>
              <a:defRPr sz="3066">
                <a:latin typeface="Times Roman"/>
                <a:ea typeface="Times Roman"/>
                <a:cs typeface="Times Roman"/>
                <a:sym typeface="Times Roman"/>
              </a:defRPr>
            </a:pPr>
          </a:p>
          <a:p>
            <a:pPr defTabSz="457200">
              <a:lnSpc>
                <a:spcPct val="100000"/>
              </a:lnSpc>
              <a:spcBef>
                <a:spcPts val="0"/>
              </a:spcBef>
              <a:defRPr sz="3066">
                <a:latin typeface="Arial"/>
                <a:ea typeface="Arial"/>
                <a:cs typeface="Arial"/>
                <a:sym typeface="Arial"/>
              </a:defRPr>
            </a:pPr>
            <a:r>
              <a:t>E-research library with AI tools to assist lawyers | Delhi News - Times of India</a:t>
            </a:r>
            <a:endParaRPr>
              <a:latin typeface="Times Roman"/>
              <a:ea typeface="Times Roman"/>
              <a:cs typeface="Times Roman"/>
              <a:sym typeface="Times Roman"/>
            </a:endParaRPr>
          </a:p>
          <a:p>
            <a:pPr defTabSz="457200">
              <a:lnSpc>
                <a:spcPct val="100000"/>
              </a:lnSpc>
              <a:spcBef>
                <a:spcPts val="0"/>
              </a:spcBef>
              <a:defRPr sz="3066" u="sng">
                <a:latin typeface="Arial"/>
                <a:ea typeface="Arial"/>
                <a:cs typeface="Arial"/>
                <a:sym typeface="Arial"/>
              </a:defRPr>
            </a:pPr>
            <a:r>
              <a:rPr>
                <a:hlinkClick r:id="rId8" invalidUrl="" action="" tgtFrame="" tooltip="" history="1" highlightClick="0" endSnd="0"/>
              </a:rPr>
              <a:t>https://timesofindia.indiatimes.com/city/delhi/e-research-library-with-ai-tools-to-assist-lawyers/articleshow/122348095.cms</a:t>
            </a:r>
            <a:endParaRPr u="none">
              <a:latin typeface="Times Roman"/>
              <a:ea typeface="Times Roman"/>
              <a:cs typeface="Times Roman"/>
              <a:sym typeface="Times Roman"/>
            </a:endParaRPr>
          </a:p>
          <a:p>
            <a:pPr defTabSz="457200">
              <a:lnSpc>
                <a:spcPct val="100000"/>
              </a:lnSpc>
              <a:spcBef>
                <a:spcPts val="0"/>
              </a:spcBef>
              <a:defRPr sz="3066">
                <a:latin typeface="Times Roman"/>
                <a:ea typeface="Times Roman"/>
                <a:cs typeface="Times Roman"/>
                <a:sym typeface="Times Roman"/>
              </a:defRPr>
            </a:pPr>
          </a:p>
          <a:p>
            <a:pPr defTabSz="457200">
              <a:lnSpc>
                <a:spcPct val="100000"/>
              </a:lnSpc>
              <a:spcBef>
                <a:spcPts val="0"/>
              </a:spcBef>
              <a:defRPr sz="3066">
                <a:latin typeface="Arial"/>
                <a:ea typeface="Arial"/>
                <a:cs typeface="Arial"/>
                <a:sym typeface="Arial"/>
              </a:defRPr>
            </a:pPr>
            <a:r>
              <a:t>Legal Aid of WV receives grant to develop AI tools that help residents access legal info • West Virginia Watch</a:t>
            </a:r>
            <a:endParaRPr>
              <a:latin typeface="Times Roman"/>
              <a:ea typeface="Times Roman"/>
              <a:cs typeface="Times Roman"/>
              <a:sym typeface="Times Roman"/>
            </a:endParaRPr>
          </a:p>
          <a:p>
            <a:pPr defTabSz="457200">
              <a:lnSpc>
                <a:spcPct val="100000"/>
              </a:lnSpc>
              <a:spcBef>
                <a:spcPts val="0"/>
              </a:spcBef>
              <a:defRPr sz="3066" u="sng">
                <a:latin typeface="Arial"/>
                <a:ea typeface="Arial"/>
                <a:cs typeface="Arial"/>
                <a:sym typeface="Arial"/>
              </a:defRPr>
            </a:pPr>
            <a:r>
              <a:rPr>
                <a:hlinkClick r:id="rId9" invalidUrl="" action="" tgtFrame="" tooltip="" history="1" highlightClick="0" endSnd="0"/>
              </a:rPr>
              <a:t>https://westvirginiawatch.com/briefs/legal-aid-of-wv-receives-grant-to-develop-ai-tools-that-help-residents-access-legal-info/</a:t>
            </a:r>
            <a:endParaRPr u="none">
              <a:latin typeface="Times Roman"/>
              <a:ea typeface="Times Roman"/>
              <a:cs typeface="Times Roman"/>
              <a:sym typeface="Times Roman"/>
            </a:endParaRP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14" name="Appendix 3: Six-month Legal Links and Milestones"/>
          <p:cNvSpPr txBox="1"/>
          <p:nvPr>
            <p:ph type="body" idx="1"/>
          </p:nvPr>
        </p:nvSpPr>
        <p:spPr>
          <a:xfrm>
            <a:off x="1206500" y="1542626"/>
            <a:ext cx="21971000" cy="10630748"/>
          </a:xfrm>
          <a:prstGeom prst="rect">
            <a:avLst/>
          </a:prstGeom>
        </p:spPr>
        <p:txBody>
          <a:bodyPr/>
          <a:lstStyle/>
          <a:p>
            <a:pPr/>
            <a:r>
              <a:t>Appendix 3: Six-month Legal Links and Milestones </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16" name="Jan 10, 2025…"/>
          <p:cNvSpPr txBox="1"/>
          <p:nvPr/>
        </p:nvSpPr>
        <p:spPr>
          <a:xfrm>
            <a:off x="1135471" y="3130031"/>
            <a:ext cx="22113058" cy="84675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b="1" sz="3866">
                <a:latin typeface="Arial"/>
                <a:ea typeface="Arial"/>
                <a:cs typeface="Arial"/>
                <a:sym typeface="Arial"/>
              </a:defRPr>
            </a:pPr>
            <a:r>
              <a:t>Jan 10, 2025</a:t>
            </a:r>
          </a:p>
          <a:p>
            <a:pPr defTabSz="457200">
              <a:lnSpc>
                <a:spcPct val="100000"/>
              </a:lnSpc>
              <a:spcBef>
                <a:spcPts val="0"/>
              </a:spcBef>
              <a:defRPr sz="3866">
                <a:latin typeface="Arial"/>
                <a:ea typeface="Arial"/>
                <a:cs typeface="Arial"/>
                <a:sym typeface="Arial"/>
              </a:defRPr>
            </a:pPr>
            <a:r>
              <a:t>“Working paper argues AI creates an “inflection point” for each job type. Before that, AI boosts freelancer earnings (web devs saw a +65% increase). After, AI replaces freelancers (translators saw -30% drop). They suggest that once AI starts replacing a job, it doesn’t go back.</a:t>
            </a:r>
          </a:p>
          <a:p>
            <a:pPr defTabSz="457200">
              <a:lnSpc>
                <a:spcPct val="100000"/>
              </a:lnSpc>
              <a:spcBef>
                <a:spcPts val="0"/>
              </a:spcBef>
              <a:defRPr sz="3866" u="sng">
                <a:latin typeface="Arial"/>
                <a:ea typeface="Arial"/>
                <a:cs typeface="Arial"/>
                <a:sym typeface="Arial"/>
              </a:defRPr>
            </a:pPr>
            <a:r>
              <a:rPr>
                <a:hlinkClick r:id="rId2" invalidUrl="" action="" tgtFrame="" tooltip="" history="1" highlightClick="0" endSnd="0"/>
              </a:rPr>
              <a:t>https://x.com/emollick/status/1875975178041389547</a:t>
            </a:r>
            <a:endParaRPr u="none"/>
          </a:p>
          <a:p>
            <a:pPr defTabSz="457200">
              <a:lnSpc>
                <a:spcPct val="100000"/>
              </a:lnSpc>
              <a:spcBef>
                <a:spcPts val="0"/>
              </a:spcBef>
              <a:defRPr sz="3866">
                <a:latin typeface="Arial"/>
                <a:ea typeface="Arial"/>
                <a:cs typeface="Arial"/>
                <a:sym typeface="Arial"/>
              </a:defRPr>
            </a:pPr>
          </a:p>
          <a:p>
            <a:pPr defTabSz="457200">
              <a:lnSpc>
                <a:spcPct val="100000"/>
              </a:lnSpc>
              <a:spcBef>
                <a:spcPts val="0"/>
              </a:spcBef>
              <a:defRPr b="1" sz="3866">
                <a:latin typeface="Arial"/>
                <a:ea typeface="Arial"/>
                <a:cs typeface="Arial"/>
                <a:sym typeface="Arial"/>
              </a:defRPr>
            </a:pPr>
            <a:r>
              <a:t>Jan 17, 2025</a:t>
            </a:r>
          </a:p>
          <a:p>
            <a:pPr defTabSz="457200">
              <a:lnSpc>
                <a:spcPct val="100000"/>
              </a:lnSpc>
              <a:spcBef>
                <a:spcPts val="0"/>
              </a:spcBef>
              <a:defRPr sz="3866">
                <a:latin typeface="Arial"/>
                <a:ea typeface="Arial"/>
                <a:cs typeface="Arial"/>
                <a:sym typeface="Arial"/>
              </a:defRPr>
            </a:pPr>
            <a:r>
              <a:t>Wall Street Expected to Shed 200,000 Jobs as AI Erodes Roles – Bloomberg</a:t>
            </a:r>
          </a:p>
          <a:p>
            <a:pPr defTabSz="457200">
              <a:lnSpc>
                <a:spcPct val="100000"/>
              </a:lnSpc>
              <a:spcBef>
                <a:spcPts val="0"/>
              </a:spcBef>
              <a:defRPr sz="3866" u="sng">
                <a:latin typeface="Arial"/>
                <a:ea typeface="Arial"/>
                <a:cs typeface="Arial"/>
                <a:sym typeface="Arial"/>
              </a:defRPr>
            </a:pPr>
            <a:r>
              <a:rPr>
                <a:hlinkClick r:id="rId3" invalidUrl="" action="" tgtFrame="" tooltip="" history="1" highlightClick="0" endSnd="0"/>
              </a:rPr>
              <a:t>https://www.bloomberg.com/news/articles/2025-01-09/wall-street-expected-to-shed-200-000-jobs-as-ai-erodes-roles</a:t>
            </a:r>
            <a:r>
              <a:rPr u="none"/>
              <a:t>  </a:t>
            </a:r>
            <a:endParaRPr u="none"/>
          </a:p>
          <a:p>
            <a:pPr defTabSz="457200">
              <a:lnSpc>
                <a:spcPct val="100000"/>
              </a:lnSpc>
              <a:spcBef>
                <a:spcPts val="0"/>
              </a:spcBef>
              <a:defRPr sz="3866">
                <a:latin typeface="Arial"/>
                <a:ea typeface="Arial"/>
                <a:cs typeface="Arial"/>
                <a:sym typeface="Arial"/>
              </a:defRPr>
            </a:pPr>
          </a:p>
          <a:p>
            <a:pPr defTabSz="457200">
              <a:lnSpc>
                <a:spcPct val="100000"/>
              </a:lnSpc>
              <a:spcBef>
                <a:spcPts val="0"/>
              </a:spcBef>
              <a:defRPr sz="3866">
                <a:latin typeface="Arial"/>
                <a:ea typeface="Arial"/>
                <a:cs typeface="Arial"/>
                <a:sym typeface="Arial"/>
              </a:defRPr>
            </a:pPr>
            <a:r>
              <a:t>“</a:t>
            </a:r>
            <a:r>
              <a:rPr>
                <a:solidFill>
                  <a:schemeClr val="accent4">
                    <a:hueOff val="475731"/>
                    <a:satOff val="-4338"/>
                    <a:lumOff val="10182"/>
                  </a:schemeClr>
                </a:solidFill>
              </a:rPr>
              <a:t>Harvey, the AI for law firms, is raising another round from Sequoia</a:t>
            </a:r>
            <a:r>
              <a:t> ($300M at $3B). Last round was Series C in July, $100M at $1.5B led by GV. They were estimated to have $30M of revenue then, wonder what revenue looks like now” / X</a:t>
            </a:r>
          </a:p>
          <a:p>
            <a:pPr defTabSz="457200">
              <a:lnSpc>
                <a:spcPct val="100000"/>
              </a:lnSpc>
              <a:spcBef>
                <a:spcPts val="0"/>
              </a:spcBef>
              <a:defRPr sz="3866" u="sng">
                <a:latin typeface="Arial"/>
                <a:ea typeface="Arial"/>
                <a:cs typeface="Arial"/>
                <a:sym typeface="Arial"/>
              </a:defRPr>
            </a:pPr>
            <a:r>
              <a:rPr>
                <a:hlinkClick r:id="rId4" invalidUrl="" action="" tgtFrame="" tooltip="" history="1" highlightClick="0" endSnd="0"/>
              </a:rPr>
              <a:t>https://x.com/pitdesi/status/1879982274831347890?s=46</a:t>
            </a:r>
          </a:p>
        </p:txBody>
      </p:sp>
      <p:sp>
        <p:nvSpPr>
          <p:cNvPr id="417" name="Legal AI Milestones w/ Links"/>
          <p:cNvSpPr txBox="1"/>
          <p:nvPr>
            <p:ph type="body" sz="half" idx="1"/>
          </p:nvPr>
        </p:nvSpPr>
        <p:spPr>
          <a:xfrm>
            <a:off x="1206500" y="-647106"/>
            <a:ext cx="21971000" cy="3421333"/>
          </a:xfrm>
          <a:prstGeom prst="rect">
            <a:avLst/>
          </a:prstGeom>
        </p:spPr>
        <p:txBody>
          <a:bodyPr/>
          <a:lstStyle/>
          <a:p>
            <a:pPr/>
            <a:r>
              <a:t>Legal AI Milestones w/ Links</a:t>
            </a:r>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19" name="Jan 24, 2025…"/>
          <p:cNvSpPr txBox="1"/>
          <p:nvPr/>
        </p:nvSpPr>
        <p:spPr>
          <a:xfrm>
            <a:off x="969271" y="1162049"/>
            <a:ext cx="22113057" cy="11391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b="1" sz="3866">
                <a:latin typeface="Arial"/>
                <a:ea typeface="Arial"/>
                <a:cs typeface="Arial"/>
                <a:sym typeface="Arial"/>
              </a:defRPr>
            </a:pPr>
            <a:r>
              <a:t>Jan 24, 2025</a:t>
            </a:r>
          </a:p>
          <a:p>
            <a:pPr defTabSz="457200">
              <a:lnSpc>
                <a:spcPct val="100000"/>
              </a:lnSpc>
              <a:spcBef>
                <a:spcPts val="0"/>
              </a:spcBef>
              <a:defRPr sz="3866">
                <a:latin typeface="Arial"/>
                <a:ea typeface="Arial"/>
                <a:cs typeface="Arial"/>
                <a:sym typeface="Arial"/>
              </a:defRPr>
            </a:pPr>
            <a:r>
              <a:rPr>
                <a:solidFill>
                  <a:schemeClr val="accent4">
                    <a:hueOff val="475731"/>
                    <a:satOff val="-4338"/>
                    <a:lumOff val="10182"/>
                  </a:schemeClr>
                </a:solidFill>
              </a:rPr>
              <a:t>AI tool can give ministers ‘vibe check’ on whether MPs will like policies </a:t>
            </a:r>
            <a:r>
              <a:t>| Artificial intelligence (AI) | The Guardian</a:t>
            </a:r>
            <a:endParaRPr>
              <a:latin typeface="Times Roman"/>
              <a:ea typeface="Times Roman"/>
              <a:cs typeface="Times Roman"/>
              <a:sym typeface="Times Roman"/>
            </a:endParaRPr>
          </a:p>
          <a:p>
            <a:pPr defTabSz="457200">
              <a:lnSpc>
                <a:spcPct val="100000"/>
              </a:lnSpc>
              <a:spcBef>
                <a:spcPts val="0"/>
              </a:spcBef>
              <a:defRPr sz="3866">
                <a:latin typeface="Arial"/>
                <a:ea typeface="Arial"/>
                <a:cs typeface="Arial"/>
                <a:sym typeface="Arial"/>
              </a:defRPr>
            </a:pPr>
            <a:r>
              <a:rPr u="sng">
                <a:hlinkClick r:id="rId2" invalidUrl="" action="" tgtFrame="" tooltip="" history="1" highlightClick="0" endSnd="0"/>
              </a:rPr>
              <a:t>https://www.theguardian.com/technology/2025/jan/20/ai-tool-can-give-ministers-vibe-check-on-whether-mps-will-like-policies</a:t>
            </a:r>
            <a:r>
              <a:rPr>
                <a:latin typeface="Times Roman"/>
                <a:ea typeface="Times Roman"/>
                <a:cs typeface="Times Roman"/>
                <a:sym typeface="Times Roman"/>
              </a:rPr>
              <a:t> </a:t>
            </a:r>
            <a:endParaRPr>
              <a:latin typeface="Times Roman"/>
              <a:ea typeface="Times Roman"/>
              <a:cs typeface="Times Roman"/>
              <a:sym typeface="Times Roman"/>
            </a:endParaRPr>
          </a:p>
          <a:p>
            <a:pPr defTabSz="457200">
              <a:lnSpc>
                <a:spcPct val="100000"/>
              </a:lnSpc>
              <a:spcBef>
                <a:spcPts val="0"/>
              </a:spcBef>
              <a:defRPr sz="3866">
                <a:latin typeface="Arial"/>
                <a:ea typeface="Arial"/>
                <a:cs typeface="Arial"/>
                <a:sym typeface="Arial"/>
              </a:defRPr>
            </a:pPr>
          </a:p>
          <a:p>
            <a:pPr defTabSz="457200">
              <a:lnSpc>
                <a:spcPct val="100000"/>
              </a:lnSpc>
              <a:spcBef>
                <a:spcPts val="0"/>
              </a:spcBef>
              <a:defRPr sz="3866">
                <a:latin typeface="Arial"/>
                <a:ea typeface="Arial"/>
                <a:cs typeface="Arial"/>
                <a:sym typeface="Arial"/>
              </a:defRPr>
            </a:pPr>
            <a:r>
              <a:rPr>
                <a:solidFill>
                  <a:schemeClr val="accent4">
                    <a:hueOff val="475731"/>
                    <a:satOff val="-4338"/>
                    <a:lumOff val="10182"/>
                  </a:schemeClr>
                </a:solidFill>
              </a:rPr>
              <a:t>UK uses AI to tackle ‘bid-rigging’ collusion in public procurement contracts</a:t>
            </a:r>
            <a:r>
              <a:t> | TechCrunch</a:t>
            </a:r>
            <a:endParaRPr>
              <a:latin typeface="Times Roman"/>
              <a:ea typeface="Times Roman"/>
              <a:cs typeface="Times Roman"/>
              <a:sym typeface="Times Roman"/>
            </a:endParaRPr>
          </a:p>
          <a:p>
            <a:pPr defTabSz="457200">
              <a:lnSpc>
                <a:spcPct val="100000"/>
              </a:lnSpc>
              <a:spcBef>
                <a:spcPts val="0"/>
              </a:spcBef>
              <a:defRPr sz="3866" u="sng">
                <a:latin typeface="Arial"/>
                <a:ea typeface="Arial"/>
                <a:cs typeface="Arial"/>
                <a:sym typeface="Arial"/>
              </a:defRPr>
            </a:pPr>
            <a:r>
              <a:rPr>
                <a:hlinkClick r:id="rId3" invalidUrl="" action="" tgtFrame="" tooltip="" history="1" highlightClick="0" endSnd="0"/>
              </a:rPr>
              <a:t>https://techcrunch.com/2025/01/06/uk-uses-ai-to-tackle-bid-rigging-collusion-in-public-procurement-contracts/</a:t>
            </a:r>
            <a:endParaRPr u="none">
              <a:latin typeface="Times Roman"/>
              <a:ea typeface="Times Roman"/>
              <a:cs typeface="Times Roman"/>
              <a:sym typeface="Times Roman"/>
            </a:endParaRPr>
          </a:p>
          <a:p>
            <a:pPr defTabSz="457200">
              <a:lnSpc>
                <a:spcPct val="100000"/>
              </a:lnSpc>
              <a:spcBef>
                <a:spcPts val="0"/>
              </a:spcBef>
              <a:defRPr sz="3866">
                <a:latin typeface="Times Roman"/>
                <a:ea typeface="Times Roman"/>
                <a:cs typeface="Times Roman"/>
                <a:sym typeface="Times Roman"/>
              </a:defRPr>
            </a:pPr>
          </a:p>
          <a:p>
            <a:pPr defTabSz="457200">
              <a:lnSpc>
                <a:spcPct val="100000"/>
              </a:lnSpc>
              <a:spcBef>
                <a:spcPts val="0"/>
              </a:spcBef>
              <a:defRPr b="1" sz="3866">
                <a:latin typeface="Arial"/>
                <a:ea typeface="Arial"/>
                <a:cs typeface="Arial"/>
                <a:sym typeface="Arial"/>
              </a:defRPr>
            </a:pPr>
            <a:r>
              <a:t>Jan 30, 2025</a:t>
            </a:r>
          </a:p>
          <a:p>
            <a:pPr defTabSz="457200">
              <a:lnSpc>
                <a:spcPct val="100000"/>
              </a:lnSpc>
              <a:spcBef>
                <a:spcPts val="0"/>
              </a:spcBef>
              <a:defRPr sz="3866">
                <a:latin typeface="Arial"/>
                <a:ea typeface="Arial"/>
                <a:cs typeface="Arial"/>
                <a:sym typeface="Arial"/>
              </a:defRPr>
            </a:pPr>
            <a:r>
              <a:rPr>
                <a:solidFill>
                  <a:schemeClr val="accent4">
                    <a:hueOff val="475731"/>
                    <a:satOff val="-4338"/>
                    <a:lumOff val="10182"/>
                  </a:schemeClr>
                </a:solidFill>
              </a:rPr>
              <a:t>Law School (Case Western Reserve University School of Law) Now Requires Students To Get Artificial Intelligence Certification </a:t>
            </a:r>
            <a:r>
              <a:t>– Above the Law</a:t>
            </a:r>
            <a:endParaRPr>
              <a:latin typeface="Times Roman"/>
              <a:ea typeface="Times Roman"/>
              <a:cs typeface="Times Roman"/>
              <a:sym typeface="Times Roman"/>
            </a:endParaRPr>
          </a:p>
          <a:p>
            <a:pPr defTabSz="457200">
              <a:lnSpc>
                <a:spcPct val="100000"/>
              </a:lnSpc>
              <a:spcBef>
                <a:spcPts val="0"/>
              </a:spcBef>
              <a:defRPr sz="3866" u="sng">
                <a:latin typeface="Arial"/>
                <a:ea typeface="Arial"/>
                <a:cs typeface="Arial"/>
                <a:sym typeface="Arial"/>
              </a:defRPr>
            </a:pPr>
            <a:r>
              <a:rPr>
                <a:hlinkClick r:id="rId4" invalidUrl="" action="" tgtFrame="" tooltip="" history="1" highlightClick="0" endSnd="0"/>
              </a:rPr>
              <a:t>https://abovethelaw.com/2025/01/law-school-now-requires-students-to-get-artificial-intelligence-certification/</a:t>
            </a:r>
            <a:r>
              <a:rPr u="none"/>
              <a:t> </a:t>
            </a:r>
            <a:endParaRPr u="none">
              <a:latin typeface="Times Roman"/>
              <a:ea typeface="Times Roman"/>
              <a:cs typeface="Times Roman"/>
              <a:sym typeface="Times Roman"/>
            </a:endParaRPr>
          </a:p>
          <a:p>
            <a:pPr defTabSz="457200">
              <a:lnSpc>
                <a:spcPct val="100000"/>
              </a:lnSpc>
              <a:spcBef>
                <a:spcPts val="0"/>
              </a:spcBef>
              <a:defRPr sz="3866">
                <a:latin typeface="Times Roman"/>
                <a:ea typeface="Times Roman"/>
                <a:cs typeface="Times Roman"/>
                <a:sym typeface="Times Roman"/>
              </a:defRPr>
            </a:pPr>
          </a:p>
          <a:p>
            <a:pPr defTabSz="457200">
              <a:lnSpc>
                <a:spcPct val="100000"/>
              </a:lnSpc>
              <a:spcBef>
                <a:spcPts val="0"/>
              </a:spcBef>
              <a:defRPr sz="3866">
                <a:latin typeface="Arial"/>
                <a:ea typeface="Arial"/>
                <a:cs typeface="Arial"/>
                <a:sym typeface="Arial"/>
              </a:defRPr>
            </a:pPr>
            <a:r>
              <a:t>“I think a lot of people on this site underestimate the suspicion with which General Counsel’s offices already view LLMs. I bet that there will be a reluctance in US firms to adopt or use DeepSeek even if it is the best open, local model as they are worried about unspecified risks” / X</a:t>
            </a:r>
            <a:endParaRPr>
              <a:latin typeface="Times Roman"/>
              <a:ea typeface="Times Roman"/>
              <a:cs typeface="Times Roman"/>
              <a:sym typeface="Times Roman"/>
            </a:endParaRPr>
          </a:p>
          <a:p>
            <a:pPr defTabSz="457200">
              <a:lnSpc>
                <a:spcPct val="100000"/>
              </a:lnSpc>
              <a:spcBef>
                <a:spcPts val="0"/>
              </a:spcBef>
              <a:defRPr sz="3866" u="sng">
                <a:latin typeface="Arial"/>
                <a:ea typeface="Arial"/>
                <a:cs typeface="Arial"/>
                <a:sym typeface="Arial"/>
              </a:defRPr>
            </a:pPr>
            <a:r>
              <a:rPr>
                <a:hlinkClick r:id="rId5" invalidUrl="" action="" tgtFrame="" tooltip="" history="1" highlightClick="0" endSnd="0"/>
              </a:rPr>
              <a:t>https://x.com/emollick/status/1883572124801200311</a:t>
            </a:r>
            <a:r>
              <a:rPr u="none"/>
              <a:t> </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192" name="American Eagle Outfitters…"/>
          <p:cNvSpPr txBox="1"/>
          <p:nvPr>
            <p:ph type="body" sz="half" idx="1"/>
          </p:nvPr>
        </p:nvSpPr>
        <p:spPr>
          <a:prstGeom prst="rect">
            <a:avLst/>
          </a:prstGeom>
        </p:spPr>
        <p:txBody>
          <a:bodyPr/>
          <a:lstStyle/>
          <a:p>
            <a:pPr/>
            <a:r>
              <a:t>American Eagle Outfitters</a:t>
            </a:r>
          </a:p>
          <a:p>
            <a:pPr/>
            <a:r>
              <a:t>Mall Retail -&gt; eCommerce</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21" name="Copyright and Artificial Intelligence, Part 2 Copyrightability Report…"/>
          <p:cNvSpPr txBox="1"/>
          <p:nvPr/>
        </p:nvSpPr>
        <p:spPr>
          <a:xfrm>
            <a:off x="850556" y="399215"/>
            <a:ext cx="22113057" cy="1348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sz="3600">
                <a:latin typeface="Arial"/>
                <a:ea typeface="Arial"/>
                <a:cs typeface="Arial"/>
                <a:sym typeface="Arial"/>
              </a:defRPr>
            </a:pPr>
            <a:r>
              <a:t>Copyright and Artificial Intelligence, Part 2 Copyrightability Report</a:t>
            </a:r>
            <a:endParaRPr>
              <a:latin typeface="Times Roman"/>
              <a:ea typeface="Times Roman"/>
              <a:cs typeface="Times Roman"/>
              <a:sym typeface="Times Roman"/>
            </a:endParaRPr>
          </a:p>
          <a:p>
            <a:pPr defTabSz="457200">
              <a:lnSpc>
                <a:spcPct val="100000"/>
              </a:lnSpc>
              <a:spcBef>
                <a:spcPts val="0"/>
              </a:spcBef>
              <a:defRPr sz="3600" u="sng">
                <a:latin typeface="Arial"/>
                <a:ea typeface="Arial"/>
                <a:cs typeface="Arial"/>
                <a:sym typeface="Arial"/>
              </a:defRPr>
            </a:pPr>
            <a:r>
              <a:rPr>
                <a:hlinkClick r:id="rId2" invalidUrl="" action="" tgtFrame="" tooltip="" history="1" highlightClick="0" endSnd="0"/>
              </a:rPr>
              <a:t>https://copyright.gov/ai/Copyright-and-Artificial-Intelligence-Part-2-Copyrightability-Report.pdf</a:t>
            </a:r>
            <a:r>
              <a:rPr u="none"/>
              <a:t> </a:t>
            </a:r>
            <a:endParaRPr u="none"/>
          </a:p>
          <a:p>
            <a:pPr defTabSz="457200">
              <a:lnSpc>
                <a:spcPct val="100000"/>
              </a:lnSpc>
              <a:spcBef>
                <a:spcPts val="0"/>
              </a:spcBef>
              <a:defRPr sz="3600" u="sng">
                <a:latin typeface="Arial"/>
                <a:ea typeface="Arial"/>
                <a:cs typeface="Arial"/>
                <a:sym typeface="Arial"/>
              </a:defRPr>
            </a:pPr>
          </a:p>
          <a:p>
            <a:pPr defTabSz="457200">
              <a:lnSpc>
                <a:spcPct val="100000"/>
              </a:lnSpc>
              <a:spcBef>
                <a:spcPts val="0"/>
              </a:spcBef>
              <a:defRPr sz="3600">
                <a:latin typeface="Arial"/>
                <a:ea typeface="Arial"/>
                <a:cs typeface="Arial"/>
                <a:sym typeface="Arial"/>
              </a:defRPr>
            </a:pPr>
            <a:r>
              <a:t>“Really good to see the Copyright Office moving towards understanding the full extent of what AI tools can offer to the industry. “The use of AI tools to assist rather than stand in for human creativity does not affect the availability of copyright protection for the output,”” / X</a:t>
            </a:r>
            <a:endParaRPr>
              <a:latin typeface="Times Roman"/>
              <a:ea typeface="Times Roman"/>
              <a:cs typeface="Times Roman"/>
              <a:sym typeface="Times Roman"/>
            </a:endParaRPr>
          </a:p>
          <a:p>
            <a:pPr defTabSz="457200">
              <a:lnSpc>
                <a:spcPct val="100000"/>
              </a:lnSpc>
              <a:spcBef>
                <a:spcPts val="0"/>
              </a:spcBef>
              <a:defRPr sz="3600" u="sng">
                <a:latin typeface="Arial"/>
                <a:ea typeface="Arial"/>
                <a:cs typeface="Arial"/>
                <a:sym typeface="Arial"/>
              </a:defRPr>
            </a:pPr>
            <a:r>
              <a:rPr>
                <a:hlinkClick r:id="rId3" invalidUrl="" action="" tgtFrame="" tooltip="" history="1" highlightClick="0" endSnd="0"/>
              </a:rPr>
              <a:t>https://x.com/c_valenzuelab/status/1884638441008181573</a:t>
            </a:r>
            <a:r>
              <a:rPr u="none"/>
              <a:t> </a:t>
            </a:r>
            <a:endParaRPr u="none">
              <a:latin typeface="Times Roman"/>
              <a:ea typeface="Times Roman"/>
              <a:cs typeface="Times Roman"/>
              <a:sym typeface="Times Roman"/>
            </a:endParaRPr>
          </a:p>
          <a:p>
            <a:pPr defTabSz="457200">
              <a:lnSpc>
                <a:spcPct val="100000"/>
              </a:lnSpc>
              <a:spcBef>
                <a:spcPts val="0"/>
              </a:spcBef>
              <a:defRPr sz="3600">
                <a:latin typeface="Times Roman"/>
                <a:ea typeface="Times Roman"/>
                <a:cs typeface="Times Roman"/>
                <a:sym typeface="Times Roman"/>
              </a:defRPr>
            </a:pPr>
          </a:p>
          <a:p>
            <a:pPr defTabSz="457200">
              <a:lnSpc>
                <a:spcPct val="100000"/>
              </a:lnSpc>
              <a:spcBef>
                <a:spcPts val="0"/>
              </a:spcBef>
              <a:defRPr sz="3600">
                <a:latin typeface="Arial"/>
                <a:ea typeface="Arial"/>
                <a:cs typeface="Arial"/>
                <a:sym typeface="Arial"/>
              </a:defRPr>
            </a:pPr>
            <a:r>
              <a:t>“This is a huge victory for A.I. Filmmakers across the world. The Copyright Office has officially declared what I’ve been preaching for so long. Work that has been manipulated and transformed by humans is indeed copyrightable, even if the tools used were rooted in A.I. . This is a” / X</a:t>
            </a:r>
            <a:endParaRPr>
              <a:latin typeface="Times Roman"/>
              <a:ea typeface="Times Roman"/>
              <a:cs typeface="Times Roman"/>
              <a:sym typeface="Times Roman"/>
            </a:endParaRPr>
          </a:p>
          <a:p>
            <a:pPr defTabSz="457200">
              <a:lnSpc>
                <a:spcPct val="100000"/>
              </a:lnSpc>
              <a:spcBef>
                <a:spcPts val="0"/>
              </a:spcBef>
              <a:defRPr sz="3600" u="sng">
                <a:latin typeface="Arial"/>
                <a:ea typeface="Arial"/>
                <a:cs typeface="Arial"/>
                <a:sym typeface="Arial"/>
              </a:defRPr>
            </a:pPr>
            <a:r>
              <a:rPr>
                <a:hlinkClick r:id="rId4" invalidUrl="" action="" tgtFrame="" tooltip="" history="1" highlightClick="0" endSnd="0"/>
              </a:rPr>
              <a:t>https://x.com/NemPerez/status/1884659054863077669</a:t>
            </a:r>
          </a:p>
          <a:p>
            <a:pPr defTabSz="457200">
              <a:lnSpc>
                <a:spcPct val="100000"/>
              </a:lnSpc>
              <a:spcBef>
                <a:spcPts val="0"/>
              </a:spcBef>
              <a:defRPr sz="3600" u="sng">
                <a:latin typeface="Arial"/>
                <a:ea typeface="Arial"/>
                <a:cs typeface="Arial"/>
                <a:sym typeface="Arial"/>
              </a:defRPr>
            </a:pPr>
          </a:p>
          <a:p>
            <a:pPr defTabSz="457200">
              <a:lnSpc>
                <a:spcPct val="100000"/>
              </a:lnSpc>
              <a:spcBef>
                <a:spcPts val="0"/>
              </a:spcBef>
              <a:defRPr b="1" sz="3600">
                <a:latin typeface="Arial"/>
                <a:ea typeface="Arial"/>
                <a:cs typeface="Arial"/>
                <a:sym typeface="Arial"/>
              </a:defRPr>
            </a:pPr>
            <a:r>
              <a:t>Feb 07, 2025</a:t>
            </a:r>
            <a:endParaRPr b="0">
              <a:latin typeface="Times Roman"/>
              <a:ea typeface="Times Roman"/>
              <a:cs typeface="Times Roman"/>
              <a:sym typeface="Times Roman"/>
            </a:endParaRPr>
          </a:p>
          <a:p>
            <a:pPr defTabSz="457200">
              <a:lnSpc>
                <a:spcPct val="100000"/>
              </a:lnSpc>
              <a:spcBef>
                <a:spcPts val="0"/>
              </a:spcBef>
              <a:defRPr sz="3600">
                <a:latin typeface="Arial"/>
                <a:ea typeface="Arial"/>
                <a:cs typeface="Arial"/>
                <a:sym typeface="Arial"/>
              </a:defRPr>
            </a:pPr>
            <a:r>
              <a:t>Copyright Office Offers Assurance on AI Filmmaking Tools</a:t>
            </a:r>
            <a:endParaRPr>
              <a:latin typeface="Times Roman"/>
              <a:ea typeface="Times Roman"/>
              <a:cs typeface="Times Roman"/>
              <a:sym typeface="Times Roman"/>
            </a:endParaRPr>
          </a:p>
          <a:p>
            <a:pPr defTabSz="457200">
              <a:lnSpc>
                <a:spcPct val="100000"/>
              </a:lnSpc>
              <a:spcBef>
                <a:spcPts val="0"/>
              </a:spcBef>
              <a:defRPr sz="3600" u="sng">
                <a:latin typeface="Arial"/>
                <a:ea typeface="Arial"/>
                <a:cs typeface="Arial"/>
                <a:sym typeface="Arial"/>
              </a:defRPr>
            </a:pPr>
            <a:r>
              <a:rPr>
                <a:hlinkClick r:id="rId5" invalidUrl="" action="" tgtFrame="" tooltip="" history="1" highlightClick="0" endSnd="0"/>
              </a:rPr>
              <a:t>https://variety.com/2025/biz/news/copyright-ai-tools-filmmaking-studios-office-1236288969/</a:t>
            </a:r>
            <a:endParaRPr u="none">
              <a:latin typeface="Times Roman"/>
              <a:ea typeface="Times Roman"/>
              <a:cs typeface="Times Roman"/>
              <a:sym typeface="Times Roman"/>
            </a:endParaRPr>
          </a:p>
          <a:p>
            <a:pPr defTabSz="457200">
              <a:lnSpc>
                <a:spcPct val="100000"/>
              </a:lnSpc>
              <a:spcBef>
                <a:spcPts val="0"/>
              </a:spcBef>
              <a:defRPr sz="3600">
                <a:latin typeface="Times Roman"/>
                <a:ea typeface="Times Roman"/>
                <a:cs typeface="Times Roman"/>
                <a:sym typeface="Times Roman"/>
              </a:defRPr>
            </a:pPr>
          </a:p>
          <a:p>
            <a:pPr defTabSz="457200">
              <a:lnSpc>
                <a:spcPct val="100000"/>
              </a:lnSpc>
              <a:spcBef>
                <a:spcPts val="0"/>
              </a:spcBef>
              <a:defRPr sz="3600">
                <a:latin typeface="Arial"/>
                <a:ea typeface="Arial"/>
                <a:cs typeface="Arial"/>
                <a:sym typeface="Arial"/>
              </a:defRPr>
            </a:pPr>
            <a:r>
              <a:t>US Copyright Office rules out copyright for AI created content without human input | TechSpot</a:t>
            </a:r>
            <a:endParaRPr>
              <a:latin typeface="Times Roman"/>
              <a:ea typeface="Times Roman"/>
              <a:cs typeface="Times Roman"/>
              <a:sym typeface="Times Roman"/>
            </a:endParaRPr>
          </a:p>
          <a:p>
            <a:pPr defTabSz="457200">
              <a:lnSpc>
                <a:spcPct val="100000"/>
              </a:lnSpc>
              <a:spcBef>
                <a:spcPts val="0"/>
              </a:spcBef>
              <a:defRPr sz="3600" u="sng">
                <a:latin typeface="Arial"/>
                <a:ea typeface="Arial"/>
                <a:cs typeface="Arial"/>
                <a:sym typeface="Arial"/>
              </a:defRPr>
            </a:pPr>
            <a:r>
              <a:rPr>
                <a:hlinkClick r:id="rId6" invalidUrl="" action="" tgtFrame="" tooltip="" history="1" highlightClick="0" endSnd="0"/>
              </a:rPr>
              <a:t>https://www.techspot.com/news/106562-us-copyright-office-rules-out-copyright-ai-created.html</a:t>
            </a:r>
            <a:r>
              <a:rPr u="none"/>
              <a:t> </a:t>
            </a:r>
            <a:endParaRPr u="none">
              <a:latin typeface="Times Roman"/>
              <a:ea typeface="Times Roman"/>
              <a:cs typeface="Times Roman"/>
              <a:sym typeface="Times Roman"/>
            </a:endParaRPr>
          </a:p>
          <a:p>
            <a:pPr defTabSz="457200">
              <a:lnSpc>
                <a:spcPct val="100000"/>
              </a:lnSpc>
              <a:spcBef>
                <a:spcPts val="0"/>
              </a:spcBef>
              <a:defRPr sz="3600">
                <a:latin typeface="Times Roman"/>
                <a:ea typeface="Times Roman"/>
                <a:cs typeface="Times Roman"/>
                <a:sym typeface="Times Roman"/>
              </a:defRPr>
            </a:pPr>
          </a:p>
          <a:p>
            <a:pPr defTabSz="457200">
              <a:lnSpc>
                <a:spcPct val="100000"/>
              </a:lnSpc>
              <a:spcBef>
                <a:spcPts val="0"/>
              </a:spcBef>
              <a:defRPr sz="3600">
                <a:latin typeface="Arial"/>
                <a:ea typeface="Arial"/>
                <a:cs typeface="Arial"/>
                <a:sym typeface="Arial"/>
              </a:defRPr>
            </a:pPr>
            <a:r>
              <a:t>“The US Copyright office has ruled that AI/human combined work can be copyrighted as long as a human is adding, changing or selecting elements. Prompts alone do not usually produce copyrighted work. Everything is case-by-case, but the report is clear and thoughtful about reasoning</a:t>
            </a:r>
            <a:endParaRPr>
              <a:latin typeface="Times Roman"/>
              <a:ea typeface="Times Roman"/>
              <a:cs typeface="Times Roman"/>
              <a:sym typeface="Times Roman"/>
            </a:endParaRPr>
          </a:p>
          <a:p>
            <a:pPr defTabSz="457200">
              <a:lnSpc>
                <a:spcPct val="100000"/>
              </a:lnSpc>
              <a:spcBef>
                <a:spcPts val="0"/>
              </a:spcBef>
              <a:defRPr sz="3600" u="sng">
                <a:latin typeface="Arial"/>
                <a:ea typeface="Arial"/>
                <a:cs typeface="Arial"/>
                <a:sym typeface="Arial"/>
              </a:defRPr>
            </a:pPr>
            <a:r>
              <a:rPr>
                <a:hlinkClick r:id="rId7" invalidUrl="" action="" tgtFrame="" tooltip="" history="1" highlightClick="0" endSnd="0"/>
              </a:rPr>
              <a:t>https://x.com/emollick/status/1884956650919887327</a:t>
            </a:r>
            <a:r>
              <a:rPr u="none"/>
              <a:t> </a:t>
            </a:r>
            <a:endParaRPr u="none">
              <a:latin typeface="Times Roman"/>
              <a:ea typeface="Times Roman"/>
              <a:cs typeface="Times Roman"/>
              <a:sym typeface="Times Roman"/>
            </a:endParaRP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23" name="Feb 14, 2025…"/>
          <p:cNvSpPr txBox="1"/>
          <p:nvPr/>
        </p:nvSpPr>
        <p:spPr>
          <a:xfrm>
            <a:off x="850556" y="384971"/>
            <a:ext cx="22113057" cy="135158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b="1" sz="3800">
                <a:latin typeface="Arial"/>
                <a:ea typeface="Arial"/>
                <a:cs typeface="Arial"/>
                <a:sym typeface="Arial"/>
              </a:defRPr>
            </a:pPr>
            <a:r>
              <a:t>Feb 14, 2025</a:t>
            </a:r>
            <a:endParaRPr b="0">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u="none">
                <a:solidFill>
                  <a:schemeClr val="accent4">
                    <a:hueOff val="475731"/>
                    <a:satOff val="-4338"/>
                    <a:lumOff val="10182"/>
                  </a:schemeClr>
                </a:solidFill>
              </a:rPr>
              <a:t>Australian lawyer caught using ChatGPT filed court documents referencing ‘non-existent’ cases | Australia news</a:t>
            </a:r>
            <a:r>
              <a:rPr u="none"/>
              <a:t> | The Guardian </a:t>
            </a:r>
            <a:r>
              <a:rPr>
                <a:hlinkClick r:id="rId2" invalidUrl="" action="" tgtFrame="" tooltip="" history="1" highlightClick="0" endSnd="0"/>
              </a:rPr>
              <a:t>https://www.theguardian.com/australia-news/2025/feb/01/australian-lawyer-caught-using-chatgpt-filed-court-documents-referencing-non-existent-cases</a:t>
            </a:r>
            <a:r>
              <a:rPr u="none"/>
              <a:t> </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b="1" sz="3800">
                <a:latin typeface="Arial"/>
                <a:ea typeface="Arial"/>
                <a:cs typeface="Arial"/>
                <a:sym typeface="Arial"/>
              </a:defRPr>
            </a:pPr>
            <a:r>
              <a:t>Feb 27, 2025</a:t>
            </a:r>
            <a:endParaRPr b="0">
              <a:latin typeface="Times Roman"/>
              <a:ea typeface="Times Roman"/>
              <a:cs typeface="Times Roman"/>
              <a:sym typeface="Times Roman"/>
            </a:endParaRPr>
          </a:p>
          <a:p>
            <a:pPr defTabSz="457200">
              <a:lnSpc>
                <a:spcPct val="100000"/>
              </a:lnSpc>
              <a:spcBef>
                <a:spcPts val="0"/>
              </a:spcBef>
              <a:defRPr sz="3800">
                <a:latin typeface="Arial"/>
                <a:ea typeface="Arial"/>
                <a:cs typeface="Arial"/>
                <a:sym typeface="Arial"/>
              </a:defRPr>
            </a:pPr>
            <a:r>
              <a:t>“I built a multi-agent framework that pre-approves loan applications in under 5 minutes 🎉 1. Integrated 5 agents that make use of @Experian and @Plaid APIs for real-time credit and financial verification 2. The agents look up credit score, DTI, LTV, assets, property valuation </a:t>
            </a:r>
            <a:r>
              <a:rPr u="sng">
                <a:hlinkClick r:id="rId3" invalidUrl="" action="" tgtFrame="" tooltip="" history="1" highlightClick="0" endSnd="0"/>
              </a:rPr>
              <a:t>https://x.com/n_sri_laasya/status/1890132203419627562</a:t>
            </a:r>
            <a:endParaRPr>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“Last week, @NWischoff asked for an “AI agent to underwrite a mortgage or even do a partially underwritten pre-approval in less than 24 hours.” @AgentOpsAI build a fully functional agent that pre-approves loan applications in under 5 minutes. Comment below if you are interested </a:t>
            </a:r>
            <a:r>
              <a:rPr u="sng">
                <a:hlinkClick r:id="rId4" invalidUrl="" action="" tgtFrame="" tooltip="" history="1" highlightClick="0" endSnd="0"/>
              </a:rPr>
              <a:t>https://x.com/AtomSilverman/status/1891965335169008133</a:t>
            </a:r>
          </a:p>
          <a:p>
            <a:pPr defTabSz="457200">
              <a:lnSpc>
                <a:spcPct val="100000"/>
              </a:lnSpc>
              <a:spcBef>
                <a:spcPts val="0"/>
              </a:spcBef>
              <a:defRPr sz="3800">
                <a:latin typeface="Arial"/>
                <a:ea typeface="Arial"/>
                <a:cs typeface="Arial"/>
                <a:sym typeface="Arial"/>
              </a:defRPr>
            </a:pPr>
          </a:p>
          <a:p>
            <a:pPr defTabSz="457200">
              <a:lnSpc>
                <a:spcPct val="100000"/>
              </a:lnSpc>
              <a:spcBef>
                <a:spcPts val="0"/>
              </a:spcBef>
              <a:defRPr sz="3800" u="sng">
                <a:latin typeface="Arial"/>
                <a:ea typeface="Arial"/>
                <a:cs typeface="Arial"/>
                <a:sym typeface="Arial"/>
              </a:defRPr>
            </a:pPr>
            <a:r>
              <a:rPr u="none"/>
              <a:t>The Augmented Intelligence Era: Unlocking Unlimited Potential for the Future of Legal Work with Eudia </a:t>
            </a:r>
            <a:r>
              <a:rPr>
                <a:hlinkClick r:id="rId5" invalidUrl="" action="" tgtFrame="" tooltip="" history="1" highlightClick="0" endSnd="0"/>
              </a:rPr>
              <a:t>https://www.eudia.com/blog/the-augmented-intelligence-era-unlocking-unlimited-potential-for-the-future-of-legal-work-with-eudia</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rPr>
                <a:solidFill>
                  <a:schemeClr val="accent4">
                    <a:hueOff val="475731"/>
                    <a:satOff val="-4338"/>
                    <a:lumOff val="10182"/>
                  </a:schemeClr>
                </a:solidFill>
              </a:rPr>
              <a:t>“Deep Research as a small business incorporation legal consultant. Usually charged hundreds or even thousands of dollars an hour to offer this. Now free, only on Perplexity. </a:t>
            </a:r>
            <a:r>
              <a:rPr u="sng">
                <a:hlinkClick r:id="rId6" invalidUrl="" action="" tgtFrame="" tooltip="" history="1" highlightClick="0" endSnd="0"/>
              </a:rPr>
              <a:t>https://x.com/AravSrinivas/status/1891563239240069245</a:t>
            </a:r>
            <a:endParaRPr>
              <a:latin typeface="Times Roman"/>
              <a:ea typeface="Times Roman"/>
              <a:cs typeface="Times Roman"/>
              <a:sym typeface="Times Roman"/>
            </a:endParaRPr>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25" name="“Harvey is THE vanguard AI app startup @NoPriorsPod w/ Cofounder-CEO @winstonweinberg on: *capability improvement *co-pilots, end to end task completion, and product strategy for AI apps *selling AI to enterprise *hiring philosophy *what lawyers do in 5 "/>
          <p:cNvSpPr txBox="1"/>
          <p:nvPr/>
        </p:nvSpPr>
        <p:spPr>
          <a:xfrm>
            <a:off x="850556" y="905671"/>
            <a:ext cx="22113057" cy="124744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sz="3800">
                <a:latin typeface="Arial"/>
                <a:ea typeface="Arial"/>
                <a:cs typeface="Arial"/>
                <a:sym typeface="Arial"/>
              </a:defRPr>
            </a:pPr>
            <a:r>
              <a:rPr>
                <a:solidFill>
                  <a:schemeClr val="accent4">
                    <a:hueOff val="475731"/>
                    <a:satOff val="-4338"/>
                    <a:lumOff val="10182"/>
                  </a:schemeClr>
                </a:solidFill>
              </a:rPr>
              <a:t>“Harvey is THE vanguard AI app startup</a:t>
            </a:r>
            <a:r>
              <a:t> @NoPriorsPod w/ Cofounder-CEO @winstonweinberg on: *capability improvement *</a:t>
            </a:r>
            <a:r>
              <a:rPr>
                <a:solidFill>
                  <a:schemeClr val="accent4">
                    <a:hueOff val="475731"/>
                    <a:satOff val="-4338"/>
                    <a:lumOff val="10182"/>
                  </a:schemeClr>
                </a:solidFill>
              </a:rPr>
              <a:t>co-pilots, end to end task completion, and product strategy</a:t>
            </a:r>
            <a:r>
              <a:t> for AI apps *selling AI to enterprise *hiring philosophy *</a:t>
            </a:r>
            <a:r>
              <a:rPr>
                <a:solidFill>
                  <a:schemeClr val="accent4">
                    <a:hueOff val="475731"/>
                    <a:satOff val="-4338"/>
                    <a:lumOff val="10182"/>
                  </a:schemeClr>
                </a:solidFill>
              </a:rPr>
              <a:t>what lawyers do in 5 years</a:t>
            </a:r>
            <a:r>
              <a:t> links 👇 </a:t>
            </a:r>
            <a:r>
              <a:rPr u="sng">
                <a:hlinkClick r:id="rId2" invalidUrl="" action="" tgtFrame="" tooltip="" history="1" highlightClick="0" endSnd="0"/>
              </a:rPr>
              <a:t>https://x.com/saranormous/status/1890437612327874751</a:t>
            </a:r>
            <a:endParaRPr>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“so. this will never* happen because law firms have to be owned 100% by attorneys. so it’s impossible* to make a law firm that is also a tech company that rewards non-lawyers with equity” / X </a:t>
            </a:r>
            <a:r>
              <a:rPr u="sng">
                <a:hlinkClick r:id="rId3" invalidUrl="" action="" tgtFrame="" tooltip="" history="1" highlightClick="0" endSnd="0"/>
              </a:rPr>
              <a:t>https://x.com/andersonbcdefg/status/1891329620558983633</a:t>
            </a:r>
            <a:endParaRPr>
              <a:latin typeface="Times Roman"/>
              <a:ea typeface="Times Roman"/>
              <a:cs typeface="Times Roman"/>
              <a:sym typeface="Times Roman"/>
            </a:endParaRPr>
          </a:p>
          <a:p>
            <a:pPr defTabSz="457200">
              <a:lnSpc>
                <a:spcPct val="100000"/>
              </a:lnSpc>
              <a:spcBef>
                <a:spcPts val="0"/>
              </a:spcBef>
              <a:defRPr sz="3800">
                <a:latin typeface="Arial"/>
                <a:ea typeface="Arial"/>
                <a:cs typeface="Arial"/>
                <a:sym typeface="Arial"/>
              </a:defRPr>
            </a:pPr>
            <a:endParaRPr>
              <a:latin typeface="Times Roman"/>
              <a:ea typeface="Times Roman"/>
              <a:cs typeface="Times Roman"/>
              <a:sym typeface="Times Roman"/>
            </a:endParaRPr>
          </a:p>
          <a:p>
            <a:pPr defTabSz="457200">
              <a:lnSpc>
                <a:spcPct val="100000"/>
              </a:lnSpc>
              <a:spcBef>
                <a:spcPts val="0"/>
              </a:spcBef>
              <a:defRPr sz="3800">
                <a:latin typeface="Arial"/>
                <a:ea typeface="Arial"/>
                <a:cs typeface="Arial"/>
                <a:sym typeface="Arial"/>
              </a:defRPr>
            </a:pPr>
            <a:r>
              <a:t>“I think this is directionally accurate tbh I am increasingly bearish on service companies (consulting/accounting/law firms) increasing their margins and becoming more akin to software companies” / X </a:t>
            </a:r>
            <a:br/>
            <a:r>
              <a:rPr u="sng">
                <a:hlinkClick r:id="rId4" invalidUrl="" action="" tgtFrame="" tooltip="" history="1" highlightClick="0" endSnd="0"/>
              </a:rPr>
              <a:t>https://x.com/finbarrtimbers/status/1891308159530082315</a:t>
            </a:r>
            <a:endParaRPr>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“put differently </a:t>
            </a:r>
            <a:r>
              <a:rPr>
                <a:solidFill>
                  <a:schemeClr val="accent4">
                    <a:hueOff val="475731"/>
                    <a:satOff val="-4338"/>
                    <a:lumOff val="10182"/>
                  </a:schemeClr>
                </a:solidFill>
              </a:rPr>
              <a:t>if Harvey (WLOG) is actually the future of law (which I largely believe) the natural conclusion is to launch their own law firm and dominate the vertical</a:t>
            </a:r>
            <a:r>
              <a:t>” / X </a:t>
            </a:r>
            <a:r>
              <a:rPr u="sng">
                <a:hlinkClick r:id="rId5" invalidUrl="" action="" tgtFrame="" tooltip="" history="1" highlightClick="0" endSnd="0"/>
              </a:rPr>
              <a:t>https://x.com/finbarrtimbers/status/1891308426841461054</a:t>
            </a:r>
            <a:endParaRPr>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t>“Representative survey of US workers finds that GenAI use continues to grow: </a:t>
            </a:r>
            <a:r>
              <a:rPr>
                <a:solidFill>
                  <a:schemeClr val="accent4">
                    <a:hueOff val="475731"/>
                    <a:satOff val="-4338"/>
                    <a:lumOff val="10182"/>
                  </a:schemeClr>
                </a:solidFill>
              </a:rPr>
              <a:t>30% use GenAI at work, 1/3 of those use it every day And the productivity gains appear large: workers report that when they use AI it triples their productivity</a:t>
            </a:r>
            <a:r>
              <a:t> (reduces a 90 minute task to 30 minutes) </a:t>
            </a:r>
            <a:r>
              <a:rPr u="sng">
                <a:hlinkClick r:id="rId6" invalidUrl="" action="" tgtFrame="" tooltip="" history="1" highlightClick="0" endSnd="0"/>
              </a:rPr>
              <a:t>https://x.com/emollick/status/1890236327582658595</a:t>
            </a:r>
            <a:endParaRPr>
              <a:latin typeface="Times Roman"/>
              <a:ea typeface="Times Roman"/>
              <a:cs typeface="Times Roman"/>
              <a:sym typeface="Times Roman"/>
            </a:endParaRPr>
          </a:p>
        </p:txBody>
      </p:sp>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27" name="Surprise Move: Judge Walks Back AI Copyright Ruling in Thomson Reuters v. ROSS | BakerHostetler – JDSupra  https://www.jdsupra.com/legalnews/surprise-move-judge-walks-back-ai-6219521/…"/>
          <p:cNvSpPr txBox="1"/>
          <p:nvPr/>
        </p:nvSpPr>
        <p:spPr>
          <a:xfrm>
            <a:off x="850556" y="1707314"/>
            <a:ext cx="22113057" cy="1087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sz="3700">
                <a:latin typeface="Arial"/>
                <a:ea typeface="Arial"/>
                <a:cs typeface="Arial"/>
                <a:sym typeface="Arial"/>
              </a:defRPr>
            </a:pPr>
            <a:r>
              <a:t>Surprise Move: Judge Walks Back AI Copyright Ruling in Thomson Reuters v. ROSS | BakerHostetler – JDSupra </a:t>
            </a:r>
            <a:br/>
            <a:r>
              <a:rPr u="sng">
                <a:hlinkClick r:id="rId2" invalidUrl="" action="" tgtFrame="" tooltip="" history="1" highlightClick="0" endSnd="0"/>
              </a:rPr>
              <a:t>https://www.jdsupra.com/legalnews/surprise-move-judge-walks-back-ai-6219521/</a:t>
            </a:r>
            <a:endParaRPr>
              <a:latin typeface="Times Roman"/>
              <a:ea typeface="Times Roman"/>
              <a:cs typeface="Times Roman"/>
              <a:sym typeface="Times Roman"/>
            </a:endParaRPr>
          </a:p>
          <a:p>
            <a:pPr defTabSz="457200">
              <a:lnSpc>
                <a:spcPct val="100000"/>
              </a:lnSpc>
              <a:spcBef>
                <a:spcPts val="0"/>
              </a:spcBef>
              <a:defRPr sz="3700">
                <a:latin typeface="Times Roman"/>
                <a:ea typeface="Times Roman"/>
                <a:cs typeface="Times Roman"/>
                <a:sym typeface="Times Roman"/>
              </a:defRPr>
            </a:pPr>
          </a:p>
          <a:p>
            <a:pPr defTabSz="457200">
              <a:lnSpc>
                <a:spcPct val="100000"/>
              </a:lnSpc>
              <a:spcBef>
                <a:spcPts val="0"/>
              </a:spcBef>
              <a:defRPr b="1" sz="3700">
                <a:latin typeface="Arial"/>
                <a:ea typeface="Arial"/>
                <a:cs typeface="Arial"/>
                <a:sym typeface="Arial"/>
              </a:defRPr>
            </a:pPr>
            <a:r>
              <a:t>Feb 28, 2025</a:t>
            </a:r>
          </a:p>
          <a:p>
            <a:pPr defTabSz="457200">
              <a:lnSpc>
                <a:spcPct val="100000"/>
              </a:lnSpc>
              <a:spcBef>
                <a:spcPts val="0"/>
              </a:spcBef>
              <a:defRPr sz="3700">
                <a:solidFill>
                  <a:schemeClr val="accent4">
                    <a:hueOff val="475731"/>
                    <a:satOff val="-4338"/>
                    <a:lumOff val="10182"/>
                  </a:schemeClr>
                </a:solidFill>
                <a:latin typeface="Arial"/>
                <a:ea typeface="Arial"/>
                <a:cs typeface="Arial"/>
                <a:sym typeface="Arial"/>
              </a:defRPr>
            </a:pPr>
            <a:r>
              <a:t>Dench.com is transforming legal lead qualification with AI voice agents. They offer real-time lead qualification, 24/7 availability, and seamless CRM integration at a fraction of the cost.</a:t>
            </a:r>
            <a:endParaRPr>
              <a:latin typeface="Times Roman"/>
              <a:ea typeface="Times Roman"/>
              <a:cs typeface="Times Roman"/>
              <a:sym typeface="Times Roman"/>
            </a:endParaRPr>
          </a:p>
          <a:p>
            <a:pPr defTabSz="457200">
              <a:lnSpc>
                <a:spcPct val="100000"/>
              </a:lnSpc>
              <a:spcBef>
                <a:spcPts val="0"/>
              </a:spcBef>
              <a:defRPr sz="3700" u="sng">
                <a:latin typeface="Arial"/>
                <a:ea typeface="Arial"/>
                <a:cs typeface="Arial"/>
                <a:sym typeface="Arial"/>
              </a:defRPr>
            </a:pPr>
            <a:r>
              <a:rPr>
                <a:hlinkClick r:id="rId3" invalidUrl="" action="" tgtFrame="" tooltip="" history="1" highlightClick="0" endSnd="0"/>
              </a:rPr>
              <a:t>https://www.ycombinator.com/launches/Mr3-dench-com-ai-intake-for-law-firms</a:t>
            </a:r>
            <a:endParaRPr u="none">
              <a:latin typeface="Times Roman"/>
              <a:ea typeface="Times Roman"/>
              <a:cs typeface="Times Roman"/>
              <a:sym typeface="Times Roman"/>
            </a:endParaRPr>
          </a:p>
          <a:p>
            <a:pPr defTabSz="457200">
              <a:lnSpc>
                <a:spcPct val="100000"/>
              </a:lnSpc>
              <a:spcBef>
                <a:spcPts val="0"/>
              </a:spcBef>
              <a:defRPr sz="3700">
                <a:latin typeface="Times Roman"/>
                <a:ea typeface="Times Roman"/>
                <a:cs typeface="Times Roman"/>
                <a:sym typeface="Times Roman"/>
              </a:defRPr>
            </a:pPr>
          </a:p>
          <a:p>
            <a:pPr defTabSz="457200">
              <a:lnSpc>
                <a:spcPct val="100000"/>
              </a:lnSpc>
              <a:spcBef>
                <a:spcPts val="0"/>
              </a:spcBef>
              <a:defRPr b="1" sz="3700">
                <a:latin typeface="Arial"/>
                <a:ea typeface="Arial"/>
                <a:cs typeface="Arial"/>
                <a:sym typeface="Arial"/>
              </a:defRPr>
            </a:pPr>
            <a:r>
              <a:t>March 07, 2025</a:t>
            </a:r>
          </a:p>
          <a:p>
            <a:pPr defTabSz="457200">
              <a:lnSpc>
                <a:spcPct val="100000"/>
              </a:lnSpc>
              <a:spcBef>
                <a:spcPts val="0"/>
              </a:spcBef>
              <a:defRPr sz="3700">
                <a:latin typeface="Arial"/>
                <a:ea typeface="Arial"/>
                <a:cs typeface="Arial"/>
                <a:sym typeface="Arial"/>
              </a:defRPr>
            </a:pPr>
            <a:r>
              <a:rPr>
                <a:solidFill>
                  <a:schemeClr val="accent4">
                    <a:hueOff val="475731"/>
                    <a:satOff val="-4338"/>
                    <a:lumOff val="10182"/>
                  </a:schemeClr>
                </a:solidFill>
              </a:rPr>
              <a:t>“Perplexity deep research just got me out of a $160 speeding ticket I had perplexity come up with a defence for my automatic speeding camera ticket based on local traffic laws and the documents they had mailed to me I read the image below and it worked </a:t>
            </a:r>
            <a:r>
              <a:t>(not legal advice) https://x.com/AtomSilverman/status/1895195144951079318</a:t>
            </a:r>
            <a:endParaRPr>
              <a:latin typeface="Times Roman"/>
              <a:ea typeface="Times Roman"/>
              <a:cs typeface="Times Roman"/>
              <a:sym typeface="Times Roman"/>
            </a:endParaRPr>
          </a:p>
          <a:p>
            <a:pPr defTabSz="457200">
              <a:lnSpc>
                <a:spcPct val="100000"/>
              </a:lnSpc>
              <a:spcBef>
                <a:spcPts val="0"/>
              </a:spcBef>
              <a:defRPr sz="3700">
                <a:latin typeface="Times Roman"/>
                <a:ea typeface="Times Roman"/>
                <a:cs typeface="Times Roman"/>
                <a:sym typeface="Times Roman"/>
              </a:defRPr>
            </a:pPr>
          </a:p>
          <a:p>
            <a:pPr defTabSz="457200">
              <a:lnSpc>
                <a:spcPct val="100000"/>
              </a:lnSpc>
              <a:spcBef>
                <a:spcPts val="0"/>
              </a:spcBef>
              <a:defRPr sz="3700">
                <a:latin typeface="Arial"/>
                <a:ea typeface="Arial"/>
                <a:cs typeface="Arial"/>
                <a:sym typeface="Arial"/>
              </a:defRPr>
            </a:pPr>
            <a:r>
              <a:t>“notaries are the purest example of a rent seeking BS job that solely exists due to regulations &amp; bullshit jobs are mostly immune to AI. we might actually instead see the “notarization” of other jobs to protect them from AI disruption ie regulations requiring humans in the loop” / X </a:t>
            </a:r>
            <a:r>
              <a:rPr u="sng">
                <a:hlinkClick r:id="rId4" invalidUrl="" action="" tgtFrame="" tooltip="" history="1" highlightClick="0" endSnd="0"/>
              </a:rPr>
              <a:t>https://x.com/fabianstelzer/status/1897882991184994444</a:t>
            </a:r>
            <a:endParaRPr>
              <a:latin typeface="Times Roman"/>
              <a:ea typeface="Times Roman"/>
              <a:cs typeface="Times Roman"/>
              <a:sym typeface="Times Roman"/>
            </a:endParaRPr>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29" name="“Randomized trial AI for legal work finds Reasoning models are a big deal: Law students using o1-preview had the quality of their work on most tasks increase (up to 28%) &amp; time savings of 12-28%. There were a few hallucinations, but a RAG-based AI reduce"/>
          <p:cNvSpPr txBox="1"/>
          <p:nvPr/>
        </p:nvSpPr>
        <p:spPr>
          <a:xfrm>
            <a:off x="850556" y="991309"/>
            <a:ext cx="22113057" cy="123032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sz="3800">
                <a:latin typeface="Arial"/>
                <a:ea typeface="Arial"/>
                <a:cs typeface="Arial"/>
                <a:sym typeface="Arial"/>
              </a:defRPr>
            </a:pPr>
            <a:r>
              <a:rPr>
                <a:solidFill>
                  <a:schemeClr val="accent4">
                    <a:hueOff val="475731"/>
                    <a:satOff val="-4338"/>
                    <a:lumOff val="10182"/>
                  </a:schemeClr>
                </a:solidFill>
              </a:rPr>
              <a:t>“Randomized trial AI for legal work finds Reasoning models are a big deal: Law students using o1-preview had the quality of their work on most tasks increase (up to 28%) &amp; time savings of 12-28%. There were a few hallucinations, but a RAG-based AI reduced those to human level.</a:t>
            </a:r>
            <a:r>
              <a:t> https://x.com/emollick/status/1896625618877583431</a:t>
            </a:r>
            <a:endParaRPr>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b="1" sz="3800">
                <a:latin typeface="Arial"/>
                <a:ea typeface="Arial"/>
                <a:cs typeface="Arial"/>
                <a:sym typeface="Arial"/>
              </a:defRPr>
            </a:pPr>
            <a:r>
              <a:t>March 14, 2025</a:t>
            </a:r>
            <a:endParaRPr b="0">
              <a:latin typeface="Times Roman"/>
              <a:ea typeface="Times Roman"/>
              <a:cs typeface="Times Roman"/>
              <a:sym typeface="Times Roman"/>
            </a:endParaRPr>
          </a:p>
          <a:p>
            <a:pPr defTabSz="457200">
              <a:lnSpc>
                <a:spcPct val="100000"/>
              </a:lnSpc>
              <a:spcBef>
                <a:spcPts val="0"/>
              </a:spcBef>
              <a:defRPr sz="3800">
                <a:latin typeface="Arial"/>
                <a:ea typeface="Arial"/>
                <a:cs typeface="Arial"/>
                <a:sym typeface="Arial"/>
              </a:defRPr>
            </a:pPr>
            <a:r>
              <a:rPr>
                <a:solidFill>
                  <a:schemeClr val="accent4">
                    <a:hueOff val="475731"/>
                    <a:satOff val="-4338"/>
                    <a:lumOff val="10182"/>
                  </a:schemeClr>
                </a:solidFill>
              </a:rPr>
              <a:t>Introducing Harvey Agents</a:t>
            </a:r>
            <a:br/>
            <a:r>
              <a:t>https://x.com/harvey__ai/status/1899491666429632907</a:t>
            </a:r>
            <a:endParaRPr>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a:latin typeface="Arial"/>
                <a:ea typeface="Arial"/>
                <a:cs typeface="Arial"/>
                <a:sym typeface="Arial"/>
              </a:defRPr>
            </a:pPr>
            <a:r>
              <a:rPr>
                <a:solidFill>
                  <a:schemeClr val="accent4">
                    <a:hueOff val="475731"/>
                    <a:satOff val="-4338"/>
                    <a:lumOff val="10182"/>
                  </a:schemeClr>
                </a:solidFill>
              </a:rPr>
              <a:t>“Harvey released Workflows AI agents for legal tasks, with reasoning, planning, and adapting capabilities In blind reviews, lawyer evaluators rated legal work produced by workflow agents as equal to or better than that of human lawyers </a:t>
            </a:r>
            <a:br/>
            <a:r>
              <a:rPr u="sng">
                <a:hlinkClick r:id="rId2" invalidUrl="" action="" tgtFrame="" tooltip="" history="1" highlightClick="0" endSnd="0"/>
              </a:rPr>
              <a:t>https://x.com/rowancheung/status/1899713342484173043</a:t>
            </a:r>
            <a:endParaRPr>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sz="3800" u="sng">
                <a:latin typeface="Arial"/>
                <a:ea typeface="Arial"/>
                <a:cs typeface="Arial"/>
                <a:sym typeface="Arial"/>
              </a:defRPr>
            </a:pPr>
            <a:r>
              <a:rPr u="none"/>
              <a:t>Judge allows authors’ AI copyright lawsuit against Meta to move forward | TechCrunch </a:t>
            </a:r>
            <a:r>
              <a:rPr>
                <a:hlinkClick r:id="rId3" invalidUrl="" action="" tgtFrame="" tooltip="" history="1" highlightClick="0" endSnd="0"/>
              </a:rPr>
              <a:t>https://techcrunch.com/2025/03/08/judge-allows-authors-ai-copyright-lawsuit-against-meta-to-move-forward/</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b="1" sz="3800">
                <a:latin typeface="Arial"/>
                <a:ea typeface="Arial"/>
                <a:cs typeface="Arial"/>
                <a:sym typeface="Arial"/>
              </a:defRPr>
            </a:pPr>
            <a:r>
              <a:t>March 21, 2025</a:t>
            </a:r>
            <a:endParaRPr b="0">
              <a:latin typeface="Times Roman"/>
              <a:ea typeface="Times Roman"/>
              <a:cs typeface="Times Roman"/>
              <a:sym typeface="Times Roman"/>
            </a:endParaRPr>
          </a:p>
          <a:p>
            <a:pPr defTabSz="457200">
              <a:lnSpc>
                <a:spcPct val="100000"/>
              </a:lnSpc>
              <a:spcBef>
                <a:spcPts val="0"/>
              </a:spcBef>
              <a:defRPr sz="3800">
                <a:latin typeface="Arial"/>
                <a:ea typeface="Arial"/>
                <a:cs typeface="Arial"/>
                <a:sym typeface="Arial"/>
              </a:defRPr>
            </a:pPr>
            <a:r>
              <a:t>“I just build notice explainer ai using @lovable_dev I built this to make sense of confusing tax notices that needs a clear breakdown. You can try it free with 5 credits, and I’d love your feedback! Also, feel free to test it on any kind of document—not just tax notices.” / X </a:t>
            </a:r>
            <a:r>
              <a:rPr u="sng">
                <a:hlinkClick r:id="rId4" invalidUrl="" action="" tgtFrame="" tooltip="" history="1" highlightClick="0" endSnd="0"/>
              </a:rPr>
              <a:t>https://x.com/abhirb/status/1900173948794409074</a:t>
            </a:r>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31" name="April 11, 2025…"/>
          <p:cNvSpPr txBox="1"/>
          <p:nvPr/>
        </p:nvSpPr>
        <p:spPr>
          <a:xfrm>
            <a:off x="850556" y="2017755"/>
            <a:ext cx="22113057" cy="96804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b="1" sz="3800">
                <a:latin typeface="Arial"/>
                <a:ea typeface="Arial"/>
                <a:cs typeface="Arial"/>
                <a:sym typeface="Arial"/>
              </a:defRPr>
            </a:pPr>
            <a:r>
              <a:t>April 11, 2025</a:t>
            </a:r>
          </a:p>
          <a:p>
            <a:pPr defTabSz="457200">
              <a:lnSpc>
                <a:spcPct val="100000"/>
              </a:lnSpc>
              <a:spcBef>
                <a:spcPts val="0"/>
              </a:spcBef>
              <a:defRPr sz="3800">
                <a:latin typeface="Arial"/>
                <a:ea typeface="Arial"/>
                <a:cs typeface="Arial"/>
                <a:sym typeface="Arial"/>
              </a:defRPr>
            </a:pPr>
            <a:r>
              <a:t>“</a:t>
            </a:r>
            <a:r>
              <a:rPr>
                <a:solidFill>
                  <a:schemeClr val="accent4">
                    <a:hueOff val="475731"/>
                    <a:satOff val="-4338"/>
                    <a:lumOff val="10182"/>
                  </a:schemeClr>
                </a:solidFill>
              </a:rPr>
              <a:t>I built a web app using @lovable_dev that leverages AI trained in Nigerian Tenancy Law to: ✅ Inform tenants &amp; landlords about their rights</a:t>
            </a:r>
            <a:r>
              <a:t> ⚖️ Connect users with real lawyers for dispute resolution 💰 Enable rent payments &amp; property management </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2" invalidUrl="" action="" tgtFrame="" tooltip="" history="1" highlightClick="0" endSnd="0"/>
              </a:rPr>
              <a:t>https://x.com/boysod_/status/1906760339158343764</a:t>
            </a:r>
            <a:r>
              <a:rPr u="none"/>
              <a:t> </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b="1" sz="3800">
                <a:latin typeface="Arial"/>
                <a:ea typeface="Arial"/>
                <a:cs typeface="Arial"/>
                <a:sym typeface="Arial"/>
              </a:defRPr>
            </a:pPr>
            <a:r>
              <a:t>April 18, 2025</a:t>
            </a:r>
          </a:p>
          <a:p>
            <a:pPr defTabSz="457200">
              <a:lnSpc>
                <a:spcPct val="100000"/>
              </a:lnSpc>
              <a:spcBef>
                <a:spcPts val="0"/>
              </a:spcBef>
              <a:defRPr sz="3800">
                <a:latin typeface="Arial"/>
                <a:ea typeface="Arial"/>
                <a:cs typeface="Arial"/>
                <a:sym typeface="Arial"/>
              </a:defRPr>
            </a:pPr>
            <a:r>
              <a:t>Transforming government service delivery in Abu Dhabi with LangGraph</a:t>
            </a:r>
            <a:endParaRPr>
              <a:latin typeface="Times Roman"/>
              <a:ea typeface="Times Roman"/>
              <a:cs typeface="Times Roman"/>
              <a:sym typeface="Times Roman"/>
            </a:endParaRPr>
          </a:p>
          <a:p>
            <a:pPr defTabSz="457200">
              <a:lnSpc>
                <a:spcPct val="100000"/>
              </a:lnSpc>
              <a:spcBef>
                <a:spcPts val="0"/>
              </a:spcBef>
              <a:defRPr sz="3800">
                <a:latin typeface="Arial"/>
                <a:ea typeface="Arial"/>
                <a:cs typeface="Arial"/>
                <a:sym typeface="Arial"/>
              </a:defRPr>
            </a:pPr>
            <a:r>
              <a:t>The Abu Dhabi government's AI Assistant, TAMM 3.0, now delivers 940+ services across all platforms with personalized, seamless interactions.</a:t>
            </a:r>
            <a:endParaRPr>
              <a:latin typeface="Times Roman"/>
              <a:ea typeface="Times Roman"/>
              <a:cs typeface="Times Roman"/>
              <a:sym typeface="Times Roman"/>
            </a:endParaRPr>
          </a:p>
          <a:p>
            <a:pPr defTabSz="457200">
              <a:lnSpc>
                <a:spcPct val="100000"/>
              </a:lnSpc>
              <a:spcBef>
                <a:spcPts val="0"/>
              </a:spcBef>
              <a:defRPr sz="3800" u="sng">
                <a:latin typeface="Arial"/>
                <a:ea typeface="Arial"/>
                <a:cs typeface="Arial"/>
                <a:sym typeface="Arial"/>
              </a:defRPr>
            </a:pPr>
            <a:r>
              <a:rPr>
                <a:hlinkClick r:id="rId3" invalidUrl="" action="" tgtFrame="" tooltip="" history="1" highlightClick="0" endSnd="0"/>
              </a:rPr>
              <a:t>https://blog.langchain.com/customers-abu-dhabi-government/</a:t>
            </a:r>
            <a:r>
              <a:rPr u="none"/>
              <a:t> </a:t>
            </a:r>
            <a:endParaRPr u="none">
              <a:latin typeface="Times Roman"/>
              <a:ea typeface="Times Roman"/>
              <a:cs typeface="Times Roman"/>
              <a:sym typeface="Times Roman"/>
            </a:endParaRPr>
          </a:p>
          <a:p>
            <a:pPr defTabSz="457200">
              <a:lnSpc>
                <a:spcPct val="100000"/>
              </a:lnSpc>
              <a:spcBef>
                <a:spcPts val="0"/>
              </a:spcBef>
              <a:defRPr sz="3800">
                <a:latin typeface="Times Roman"/>
                <a:ea typeface="Times Roman"/>
                <a:cs typeface="Times Roman"/>
                <a:sym typeface="Times Roman"/>
              </a:defRPr>
            </a:pPr>
          </a:p>
          <a:p>
            <a:pPr defTabSz="457200">
              <a:lnSpc>
                <a:spcPct val="100000"/>
              </a:lnSpc>
              <a:spcBef>
                <a:spcPts val="0"/>
              </a:spcBef>
              <a:defRPr b="1" sz="3800">
                <a:latin typeface="Arial"/>
                <a:ea typeface="Arial"/>
                <a:cs typeface="Arial"/>
                <a:sym typeface="Arial"/>
              </a:defRPr>
            </a:pPr>
            <a:r>
              <a:t>April 25, 2025</a:t>
            </a:r>
          </a:p>
          <a:p>
            <a:pPr defTabSz="457200">
              <a:lnSpc>
                <a:spcPct val="100000"/>
              </a:lnSpc>
              <a:spcBef>
                <a:spcPts val="0"/>
              </a:spcBef>
              <a:defRPr sz="3800">
                <a:latin typeface="Arial"/>
                <a:ea typeface="Arial"/>
                <a:cs typeface="Arial"/>
                <a:sym typeface="Arial"/>
              </a:defRPr>
            </a:pPr>
            <a:r>
              <a:t>“A new @HarvardBiz article shows a clear shift over the last year in how people are using AI. What started as a workplace tool is quickly becoming a daily companion. People are now turning to AI for everything from personal decision-making to thoughtful conversations, help </a:t>
            </a:r>
            <a:r>
              <a:rPr u="sng">
                <a:hlinkClick r:id="rId4" invalidUrl="" action="" tgtFrame="" tooltip="" history="1" highlightClick="0" endSnd="0"/>
              </a:rPr>
              <a:t>https://x.com/yusuf_i_mehdi/status/1912995881567260964</a:t>
            </a:r>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33" name="UAE set to use AI to write laws in world first…"/>
          <p:cNvSpPr txBox="1"/>
          <p:nvPr/>
        </p:nvSpPr>
        <p:spPr>
          <a:xfrm>
            <a:off x="850556" y="617286"/>
            <a:ext cx="22113057" cy="124814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sz="3700">
                <a:solidFill>
                  <a:schemeClr val="accent4">
                    <a:hueOff val="475731"/>
                    <a:satOff val="-4338"/>
                    <a:lumOff val="10182"/>
                  </a:schemeClr>
                </a:solidFill>
                <a:latin typeface="Arial"/>
                <a:ea typeface="Arial"/>
                <a:cs typeface="Arial"/>
                <a:sym typeface="Arial"/>
              </a:defRPr>
            </a:pPr>
            <a:r>
              <a:t>UAE set to use AI to write laws in world first </a:t>
            </a:r>
            <a:endParaRPr>
              <a:latin typeface="Times Roman"/>
              <a:ea typeface="Times Roman"/>
              <a:cs typeface="Times Roman"/>
              <a:sym typeface="Times Roman"/>
            </a:endParaRPr>
          </a:p>
          <a:p>
            <a:pPr defTabSz="457200">
              <a:lnSpc>
                <a:spcPct val="100000"/>
              </a:lnSpc>
              <a:spcBef>
                <a:spcPts val="0"/>
              </a:spcBef>
              <a:defRPr sz="3700" u="sng">
                <a:latin typeface="Arial"/>
                <a:ea typeface="Arial"/>
                <a:cs typeface="Arial"/>
                <a:sym typeface="Arial"/>
              </a:defRPr>
            </a:pPr>
            <a:r>
              <a:rPr>
                <a:hlinkClick r:id="rId2" invalidUrl="" action="" tgtFrame="" tooltip="" history="1" highlightClick="0" endSnd="0"/>
              </a:rPr>
              <a:t>https://archive.md/ubZAW</a:t>
            </a:r>
            <a:r>
              <a:rPr u="none"/>
              <a:t> </a:t>
            </a:r>
            <a:endParaRPr u="none">
              <a:latin typeface="Times Roman"/>
              <a:ea typeface="Times Roman"/>
              <a:cs typeface="Times Roman"/>
              <a:sym typeface="Times Roman"/>
            </a:endParaRPr>
          </a:p>
          <a:p>
            <a:pPr defTabSz="457200">
              <a:lnSpc>
                <a:spcPct val="100000"/>
              </a:lnSpc>
              <a:spcBef>
                <a:spcPts val="0"/>
              </a:spcBef>
              <a:defRPr sz="3700">
                <a:latin typeface="Times Roman"/>
                <a:ea typeface="Times Roman"/>
                <a:cs typeface="Times Roman"/>
                <a:sym typeface="Times Roman"/>
              </a:defRPr>
            </a:pPr>
          </a:p>
          <a:p>
            <a:pPr defTabSz="457200">
              <a:lnSpc>
                <a:spcPct val="100000"/>
              </a:lnSpc>
              <a:spcBef>
                <a:spcPts val="0"/>
              </a:spcBef>
              <a:defRPr sz="3700">
                <a:latin typeface="Arial"/>
                <a:ea typeface="Arial"/>
                <a:cs typeface="Arial"/>
                <a:sym typeface="Arial"/>
              </a:defRPr>
            </a:pPr>
            <a:r>
              <a:rPr>
                <a:solidFill>
                  <a:schemeClr val="accent4">
                    <a:hueOff val="475731"/>
                    <a:satOff val="-4338"/>
                    <a:lumOff val="10182"/>
                  </a:schemeClr>
                </a:solidFill>
              </a:rPr>
              <a:t>UAE to use AI for writing laws </a:t>
            </a:r>
            <a:br/>
            <a:r>
              <a:t>https://www.techinasia.com/news/uae-ai-writing-laws</a:t>
            </a:r>
            <a:endParaRPr>
              <a:latin typeface="Times Roman"/>
              <a:ea typeface="Times Roman"/>
              <a:cs typeface="Times Roman"/>
              <a:sym typeface="Times Roman"/>
            </a:endParaRPr>
          </a:p>
          <a:p>
            <a:pPr defTabSz="457200">
              <a:lnSpc>
                <a:spcPct val="100000"/>
              </a:lnSpc>
              <a:spcBef>
                <a:spcPts val="0"/>
              </a:spcBef>
              <a:defRPr sz="3700">
                <a:latin typeface="Times Roman"/>
                <a:ea typeface="Times Roman"/>
                <a:cs typeface="Times Roman"/>
                <a:sym typeface="Times Roman"/>
              </a:defRPr>
            </a:pPr>
          </a:p>
          <a:p>
            <a:pPr defTabSz="457200">
              <a:lnSpc>
                <a:spcPct val="100000"/>
              </a:lnSpc>
              <a:spcBef>
                <a:spcPts val="0"/>
              </a:spcBef>
              <a:defRPr sz="3700">
                <a:latin typeface="Arial"/>
                <a:ea typeface="Arial"/>
                <a:cs typeface="Arial"/>
                <a:sym typeface="Arial"/>
              </a:defRPr>
            </a:pPr>
            <a:r>
              <a:t>“What is the next actual job that AI will actually replace. Customer Service has jailbreak issues Doctors/Lawyers/Accountants have reliability issues Therapists? or what can they reliably and safely do right now that can replace a currently real job?” </a:t>
            </a:r>
            <a:br/>
            <a:r>
              <a:rPr u="sng">
                <a:hlinkClick r:id="rId3" invalidUrl="" action="" tgtFrame="" tooltip="" history="1" highlightClick="0" endSnd="0"/>
              </a:rPr>
              <a:t>https://x.com/Teknium1/status/1914079672071331865</a:t>
            </a:r>
            <a:endParaRPr>
              <a:latin typeface="Times Roman"/>
              <a:ea typeface="Times Roman"/>
              <a:cs typeface="Times Roman"/>
              <a:sym typeface="Times Roman"/>
            </a:endParaRPr>
          </a:p>
          <a:p>
            <a:pPr defTabSz="457200">
              <a:lnSpc>
                <a:spcPct val="100000"/>
              </a:lnSpc>
              <a:spcBef>
                <a:spcPts val="0"/>
              </a:spcBef>
              <a:defRPr sz="3700">
                <a:latin typeface="Times Roman"/>
                <a:ea typeface="Times Roman"/>
                <a:cs typeface="Times Roman"/>
                <a:sym typeface="Times Roman"/>
              </a:defRPr>
            </a:pPr>
          </a:p>
          <a:p>
            <a:pPr defTabSz="457200">
              <a:lnSpc>
                <a:spcPct val="100000"/>
              </a:lnSpc>
              <a:spcBef>
                <a:spcPts val="0"/>
              </a:spcBef>
              <a:defRPr b="1" sz="3700">
                <a:latin typeface="Arial"/>
                <a:ea typeface="Arial"/>
                <a:cs typeface="Arial"/>
                <a:sym typeface="Arial"/>
              </a:defRPr>
            </a:pPr>
            <a:r>
              <a:t>May 02, 2025 </a:t>
            </a:r>
            <a:endParaRPr b="0">
              <a:latin typeface="Times Roman"/>
              <a:ea typeface="Times Roman"/>
              <a:cs typeface="Times Roman"/>
              <a:sym typeface="Times Roman"/>
            </a:endParaRPr>
          </a:p>
          <a:p>
            <a:pPr defTabSz="457200">
              <a:lnSpc>
                <a:spcPct val="100000"/>
              </a:lnSpc>
              <a:spcBef>
                <a:spcPts val="0"/>
              </a:spcBef>
              <a:defRPr sz="3700">
                <a:latin typeface="Arial"/>
                <a:ea typeface="Arial"/>
                <a:cs typeface="Arial"/>
                <a:sym typeface="Arial"/>
              </a:defRPr>
            </a:pPr>
            <a:r>
              <a:t>“AI is changing the way we work. The question now is, how do businesses and workers adapt? Check out how in the just-released 2025 Work Trend Index Annual Report: </a:t>
            </a:r>
            <a:r>
              <a:rPr u="sng">
                <a:hlinkClick r:id="rId4" invalidUrl="" action="" tgtFrame="" tooltip="" history="1" highlightClick="0" endSnd="0"/>
              </a:rPr>
              <a:t>https://x.com/Microsoft365/status/1915103504500216121</a:t>
            </a:r>
            <a:r>
              <a:t> </a:t>
            </a:r>
            <a:endParaRPr>
              <a:latin typeface="Times Roman"/>
              <a:ea typeface="Times Roman"/>
              <a:cs typeface="Times Roman"/>
              <a:sym typeface="Times Roman"/>
            </a:endParaRPr>
          </a:p>
          <a:p>
            <a:pPr defTabSz="457200">
              <a:lnSpc>
                <a:spcPct val="100000"/>
              </a:lnSpc>
              <a:spcBef>
                <a:spcPts val="0"/>
              </a:spcBef>
              <a:defRPr sz="3700">
                <a:latin typeface="Times Roman"/>
                <a:ea typeface="Times Roman"/>
                <a:cs typeface="Times Roman"/>
                <a:sym typeface="Times Roman"/>
              </a:defRPr>
            </a:pPr>
          </a:p>
          <a:p>
            <a:pPr defTabSz="457200">
              <a:lnSpc>
                <a:spcPct val="100000"/>
              </a:lnSpc>
              <a:spcBef>
                <a:spcPts val="0"/>
              </a:spcBef>
              <a:defRPr sz="3700">
                <a:latin typeface="Arial"/>
                <a:ea typeface="Arial"/>
                <a:cs typeface="Arial"/>
                <a:sym typeface="Arial"/>
              </a:defRPr>
            </a:pPr>
            <a:r>
              <a:t>Generative AI is not replacing jobs or hurting wages at all • The Register </a:t>
            </a:r>
            <a:r>
              <a:rPr u="sng">
                <a:hlinkClick r:id="rId5" invalidUrl="" action="" tgtFrame="" tooltip="" history="1" highlightClick="0" endSnd="0"/>
              </a:rPr>
              <a:t>https://www.theregister.com/2025/04/29/generative_ai_no_effect_jobs_wages/</a:t>
            </a:r>
            <a:endParaRPr>
              <a:latin typeface="Times Roman"/>
              <a:ea typeface="Times Roman"/>
              <a:cs typeface="Times Roman"/>
              <a:sym typeface="Times Roman"/>
            </a:endParaRPr>
          </a:p>
          <a:p>
            <a:pPr defTabSz="457200">
              <a:lnSpc>
                <a:spcPct val="100000"/>
              </a:lnSpc>
              <a:spcBef>
                <a:spcPts val="0"/>
              </a:spcBef>
              <a:defRPr sz="3700">
                <a:latin typeface="Times Roman"/>
                <a:ea typeface="Times Roman"/>
                <a:cs typeface="Times Roman"/>
                <a:sym typeface="Times Roman"/>
              </a:defRPr>
            </a:pPr>
          </a:p>
          <a:p>
            <a:pPr defTabSz="457200">
              <a:lnSpc>
                <a:spcPct val="100000"/>
              </a:lnSpc>
              <a:spcBef>
                <a:spcPts val="0"/>
              </a:spcBef>
              <a:defRPr sz="3700">
                <a:latin typeface="Arial"/>
                <a:ea typeface="Arial"/>
                <a:cs typeface="Arial"/>
                <a:sym typeface="Arial"/>
              </a:defRPr>
            </a:pPr>
            <a:r>
              <a:t>“Today’s AIs are already hyper persuasive.</a:t>
            </a:r>
            <a:r>
              <a:rPr>
                <a:solidFill>
                  <a:schemeClr val="accent4">
                    <a:hueOff val="475731"/>
                    <a:satOff val="-4338"/>
                    <a:lumOff val="10182"/>
                  </a:schemeClr>
                </a:solidFill>
              </a:rPr>
              <a:t> A controversial study where LLMs tried to persuade users on Reddit found: “Notably, all our treatments surpass human performance substantially, achieving persuasive rates between three and six times higher than the human baseline.”</a:t>
            </a:r>
            <a:r>
              <a:t> </a:t>
            </a:r>
            <a:r>
              <a:rPr u="sng">
                <a:hlinkClick r:id="rId6" invalidUrl="" action="" tgtFrame="" tooltip="" history="1" highlightClick="0" endSnd="0"/>
              </a:rPr>
              <a:t>https://x.com/emollick/status/1916905103358931084</a:t>
            </a:r>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35" name="May 09, 2025…"/>
          <p:cNvSpPr txBox="1"/>
          <p:nvPr/>
        </p:nvSpPr>
        <p:spPr>
          <a:xfrm>
            <a:off x="850556" y="1430086"/>
            <a:ext cx="22113057" cy="108558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b="1" sz="3700">
                <a:latin typeface="Arial"/>
                <a:ea typeface="Arial"/>
                <a:cs typeface="Arial"/>
                <a:sym typeface="Arial"/>
              </a:defRPr>
            </a:pPr>
            <a:r>
              <a:t>May 09, 2025</a:t>
            </a:r>
            <a:endParaRPr b="0">
              <a:latin typeface="Times Roman"/>
              <a:ea typeface="Times Roman"/>
              <a:cs typeface="Times Roman"/>
              <a:sym typeface="Times Roman"/>
            </a:endParaRPr>
          </a:p>
          <a:p>
            <a:pPr defTabSz="457200">
              <a:lnSpc>
                <a:spcPct val="100000"/>
              </a:lnSpc>
              <a:spcBef>
                <a:spcPts val="0"/>
              </a:spcBef>
              <a:defRPr sz="3700">
                <a:solidFill>
                  <a:schemeClr val="accent4">
                    <a:hueOff val="475731"/>
                    <a:satOff val="-4338"/>
                    <a:lumOff val="10182"/>
                  </a:schemeClr>
                </a:solidFill>
                <a:latin typeface="Arial"/>
                <a:ea typeface="Arial"/>
                <a:cs typeface="Arial"/>
                <a:sym typeface="Arial"/>
              </a:defRPr>
            </a:pPr>
            <a:r>
              <a:t>Legal AI Contract Review &amp; Drafting | Spellbook</a:t>
            </a:r>
            <a:endParaRPr>
              <a:latin typeface="Times Roman"/>
              <a:ea typeface="Times Roman"/>
              <a:cs typeface="Times Roman"/>
              <a:sym typeface="Times Roman"/>
            </a:endParaRPr>
          </a:p>
          <a:p>
            <a:pPr defTabSz="457200">
              <a:lnSpc>
                <a:spcPct val="100000"/>
              </a:lnSpc>
              <a:spcBef>
                <a:spcPts val="0"/>
              </a:spcBef>
              <a:defRPr sz="3700" u="sng">
                <a:latin typeface="Arial"/>
                <a:ea typeface="Arial"/>
                <a:cs typeface="Arial"/>
                <a:sym typeface="Arial"/>
              </a:defRPr>
            </a:pPr>
            <a:r>
              <a:rPr>
                <a:hlinkClick r:id="rId2" invalidUrl="" action="" tgtFrame="" tooltip="" history="1" highlightClick="0" endSnd="0"/>
              </a:rPr>
              <a:t>https://www.spellbook.legal/</a:t>
            </a:r>
            <a:r>
              <a:rPr u="none"/>
              <a:t> </a:t>
            </a:r>
            <a:endParaRPr u="none">
              <a:latin typeface="Times Roman"/>
              <a:ea typeface="Times Roman"/>
              <a:cs typeface="Times Roman"/>
              <a:sym typeface="Times Roman"/>
            </a:endParaRPr>
          </a:p>
          <a:p>
            <a:pPr defTabSz="457200">
              <a:lnSpc>
                <a:spcPct val="100000"/>
              </a:lnSpc>
              <a:spcBef>
                <a:spcPts val="0"/>
              </a:spcBef>
              <a:defRPr sz="3700">
                <a:latin typeface="Times Roman"/>
                <a:ea typeface="Times Roman"/>
                <a:cs typeface="Times Roman"/>
                <a:sym typeface="Times Roman"/>
              </a:defRPr>
            </a:pPr>
          </a:p>
          <a:p>
            <a:pPr defTabSz="457200">
              <a:lnSpc>
                <a:spcPct val="100000"/>
              </a:lnSpc>
              <a:spcBef>
                <a:spcPts val="0"/>
              </a:spcBef>
              <a:defRPr b="1" sz="3700">
                <a:latin typeface="Arial"/>
                <a:ea typeface="Arial"/>
                <a:cs typeface="Arial"/>
                <a:sym typeface="Arial"/>
              </a:defRPr>
            </a:pPr>
            <a:r>
              <a:t>May 23, 2025</a:t>
            </a:r>
            <a:endParaRPr b="0">
              <a:latin typeface="Times Roman"/>
              <a:ea typeface="Times Roman"/>
              <a:cs typeface="Times Roman"/>
              <a:sym typeface="Times Roman"/>
            </a:endParaRPr>
          </a:p>
          <a:p>
            <a:pPr defTabSz="457200">
              <a:lnSpc>
                <a:spcPct val="100000"/>
              </a:lnSpc>
              <a:spcBef>
                <a:spcPts val="0"/>
              </a:spcBef>
              <a:defRPr sz="3700">
                <a:latin typeface="Arial"/>
                <a:ea typeface="Arial"/>
                <a:cs typeface="Arial"/>
                <a:sym typeface="Arial"/>
              </a:defRPr>
            </a:pPr>
            <a:r>
              <a:t>[2505.09662] Large Language Models Are More Persuasive Than Incentivized Human Persuaders </a:t>
            </a:r>
            <a:r>
              <a:rPr u="sng">
                <a:hlinkClick r:id="rId3" invalidUrl="" action="" tgtFrame="" tooltip="" history="1" highlightClick="0" endSnd="0"/>
              </a:rPr>
              <a:t>https://arxiv.org/abs/2505.09662</a:t>
            </a:r>
            <a:r>
              <a:t> </a:t>
            </a:r>
            <a:endParaRPr>
              <a:latin typeface="Times Roman"/>
              <a:ea typeface="Times Roman"/>
              <a:cs typeface="Times Roman"/>
              <a:sym typeface="Times Roman"/>
            </a:endParaRPr>
          </a:p>
          <a:p>
            <a:pPr defTabSz="457200">
              <a:lnSpc>
                <a:spcPct val="100000"/>
              </a:lnSpc>
              <a:spcBef>
                <a:spcPts val="0"/>
              </a:spcBef>
              <a:defRPr sz="3700">
                <a:latin typeface="Times Roman"/>
                <a:ea typeface="Times Roman"/>
                <a:cs typeface="Times Roman"/>
                <a:sym typeface="Times Roman"/>
              </a:defRPr>
            </a:pPr>
          </a:p>
          <a:p>
            <a:pPr defTabSz="457200">
              <a:lnSpc>
                <a:spcPct val="100000"/>
              </a:lnSpc>
              <a:spcBef>
                <a:spcPts val="0"/>
              </a:spcBef>
              <a:defRPr sz="3700">
                <a:latin typeface="Arial"/>
                <a:ea typeface="Arial"/>
                <a:cs typeface="Arial"/>
                <a:sym typeface="Arial"/>
              </a:defRPr>
            </a:pPr>
            <a:r>
              <a:rPr>
                <a:solidFill>
                  <a:schemeClr val="accent4">
                    <a:hueOff val="475731"/>
                    <a:satOff val="-4338"/>
                    <a:lumOff val="10182"/>
                  </a:schemeClr>
                </a:solidFill>
              </a:rPr>
              <a:t>The most obvious, lowest risk way to use AI (and to get a sense of how good it is) is to ask it for second opinions in your area of expertise.</a:t>
            </a:r>
            <a:r>
              <a:t> This works across most fields. And I’d go further: increasingly, not using AI as a second opinion is going to lead to worse outcomes.”” / X </a:t>
            </a:r>
            <a:r>
              <a:rPr u="sng">
                <a:hlinkClick r:id="rId4" invalidUrl="" action="" tgtFrame="" tooltip="" history="1" highlightClick="0" endSnd="0"/>
              </a:rPr>
              <a:t>https://x.com/emollick/status/1924152902907494870</a:t>
            </a:r>
            <a:endParaRPr>
              <a:latin typeface="Times Roman"/>
              <a:ea typeface="Times Roman"/>
              <a:cs typeface="Times Roman"/>
              <a:sym typeface="Times Roman"/>
            </a:endParaRPr>
          </a:p>
          <a:p>
            <a:pPr defTabSz="457200">
              <a:lnSpc>
                <a:spcPct val="100000"/>
              </a:lnSpc>
              <a:spcBef>
                <a:spcPts val="0"/>
              </a:spcBef>
              <a:defRPr sz="3700">
                <a:latin typeface="Times Roman"/>
                <a:ea typeface="Times Roman"/>
                <a:cs typeface="Times Roman"/>
                <a:sym typeface="Times Roman"/>
              </a:defRPr>
            </a:pPr>
          </a:p>
          <a:p>
            <a:pPr defTabSz="457200">
              <a:lnSpc>
                <a:spcPct val="100000"/>
              </a:lnSpc>
              <a:spcBef>
                <a:spcPts val="0"/>
              </a:spcBef>
              <a:defRPr b="1" sz="3700">
                <a:latin typeface="Arial"/>
                <a:ea typeface="Arial"/>
                <a:cs typeface="Arial"/>
                <a:sym typeface="Arial"/>
              </a:defRPr>
            </a:pPr>
            <a:r>
              <a:t>May 30, 2025</a:t>
            </a:r>
            <a:endParaRPr b="0">
              <a:latin typeface="Times Roman"/>
              <a:ea typeface="Times Roman"/>
              <a:cs typeface="Times Roman"/>
              <a:sym typeface="Times Roman"/>
            </a:endParaRPr>
          </a:p>
          <a:p>
            <a:pPr defTabSz="457200">
              <a:lnSpc>
                <a:spcPct val="100000"/>
              </a:lnSpc>
              <a:spcBef>
                <a:spcPts val="0"/>
              </a:spcBef>
              <a:defRPr sz="3700" u="sng">
                <a:latin typeface="Arial"/>
                <a:ea typeface="Arial"/>
                <a:cs typeface="Arial"/>
                <a:sym typeface="Arial"/>
              </a:defRPr>
            </a:pPr>
            <a:r>
              <a:rPr u="none"/>
              <a:t>UBS deploys AI analyst clones – SWI swissinfo.ch </a:t>
            </a:r>
            <a:r>
              <a:rPr>
                <a:hlinkClick r:id="rId5" invalidUrl="" action="" tgtFrame="" tooltip="" history="1" highlightClick="0" endSnd="0"/>
              </a:rPr>
              <a:t>https://www.swissinfo.ch/eng/swiss-ai/ubs-deploys-ai-analyst-clones/89349363</a:t>
            </a:r>
            <a:endParaRPr u="none">
              <a:latin typeface="Times Roman"/>
              <a:ea typeface="Times Roman"/>
              <a:cs typeface="Times Roman"/>
              <a:sym typeface="Times Roman"/>
            </a:endParaRPr>
          </a:p>
          <a:p>
            <a:pPr defTabSz="457200">
              <a:lnSpc>
                <a:spcPct val="100000"/>
              </a:lnSpc>
              <a:spcBef>
                <a:spcPts val="0"/>
              </a:spcBef>
              <a:defRPr sz="3700">
                <a:latin typeface="Times Roman"/>
                <a:ea typeface="Times Roman"/>
                <a:cs typeface="Times Roman"/>
                <a:sym typeface="Times Roman"/>
              </a:defRPr>
            </a:pPr>
          </a:p>
          <a:p>
            <a:pPr defTabSz="457200">
              <a:lnSpc>
                <a:spcPct val="100000"/>
              </a:lnSpc>
              <a:spcBef>
                <a:spcPts val="0"/>
              </a:spcBef>
              <a:defRPr b="1" sz="3700">
                <a:latin typeface="Arial"/>
                <a:ea typeface="Arial"/>
                <a:cs typeface="Arial"/>
                <a:sym typeface="Arial"/>
              </a:defRPr>
            </a:pPr>
            <a:r>
              <a:t>June 06, 2025</a:t>
            </a:r>
            <a:endParaRPr b="0">
              <a:latin typeface="Times Roman"/>
              <a:ea typeface="Times Roman"/>
              <a:cs typeface="Times Roman"/>
              <a:sym typeface="Times Roman"/>
            </a:endParaRPr>
          </a:p>
          <a:p>
            <a:pPr defTabSz="457200">
              <a:lnSpc>
                <a:spcPct val="100000"/>
              </a:lnSpc>
              <a:spcBef>
                <a:spcPts val="0"/>
              </a:spcBef>
              <a:defRPr sz="3700" u="sng">
                <a:latin typeface="Arial"/>
                <a:ea typeface="Arial"/>
                <a:cs typeface="Arial"/>
                <a:sym typeface="Arial"/>
              </a:defRPr>
            </a:pPr>
            <a:r>
              <a:rPr u="none"/>
              <a:t>Claude Gov Models for U.S. National Security Customers \ Anthropic </a:t>
            </a:r>
            <a:r>
              <a:rPr>
                <a:hlinkClick r:id="rId6" invalidUrl="" action="" tgtFrame="" tooltip="" history="1" highlightClick="0" endSnd="0"/>
              </a:rPr>
              <a:t>https://www.anthropic.com/news/claude-gov-models-for-u-s-national-security-customers</a:t>
            </a:r>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37" name="Learn how @jpmorgan developed a multi-agent system architecture for investment research. David Odomirok and Zheng Xue reveal how they built “”Ask David”” – a sophisticated multi-agent AI system designed to automate investment research for thousands of fi"/>
          <p:cNvSpPr txBox="1"/>
          <p:nvPr/>
        </p:nvSpPr>
        <p:spPr>
          <a:xfrm>
            <a:off x="850556" y="740277"/>
            <a:ext cx="22113057" cy="122354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sz="3700">
                <a:latin typeface="Arial"/>
                <a:ea typeface="Arial"/>
                <a:cs typeface="Arial"/>
                <a:sym typeface="Arial"/>
              </a:defRPr>
            </a:pPr>
            <a:r>
              <a:t>Learn how @jpmorgan developed a multi-agent system architecture for investment research. David Odomirok and Zheng Xue reveal how they built “”Ask David”” – a sophisticated multi-agent AI system designed to automate investment research for thousands of financial products. Watch </a:t>
            </a:r>
            <a:r>
              <a:rPr u="sng">
                <a:hlinkClick r:id="rId2" invalidUrl="" action="" tgtFrame="" tooltip="" history="1" highlightClick="0" endSnd="0"/>
              </a:rPr>
              <a:t>https://x.com/LangChainAI/status/1928135137658818711</a:t>
            </a:r>
            <a:endParaRPr>
              <a:latin typeface="Times Roman"/>
              <a:ea typeface="Times Roman"/>
              <a:cs typeface="Times Roman"/>
              <a:sym typeface="Times Roman"/>
            </a:endParaRPr>
          </a:p>
          <a:p>
            <a:pPr defTabSz="457200">
              <a:lnSpc>
                <a:spcPct val="100000"/>
              </a:lnSpc>
              <a:spcBef>
                <a:spcPts val="0"/>
              </a:spcBef>
              <a:defRPr sz="3700">
                <a:latin typeface="Times Roman"/>
                <a:ea typeface="Times Roman"/>
                <a:cs typeface="Times Roman"/>
                <a:sym typeface="Times Roman"/>
              </a:defRPr>
            </a:pPr>
          </a:p>
          <a:p>
            <a:pPr defTabSz="457200">
              <a:lnSpc>
                <a:spcPct val="100000"/>
              </a:lnSpc>
              <a:spcBef>
                <a:spcPts val="0"/>
              </a:spcBef>
              <a:defRPr sz="3700">
                <a:latin typeface="Arial"/>
                <a:ea typeface="Arial"/>
                <a:cs typeface="Arial"/>
                <a:sym typeface="Arial"/>
              </a:defRPr>
            </a:pPr>
            <a:r>
              <a:t>Large language models are proficient in solving and creating emotional intelligence tests | Communications Psychology </a:t>
            </a:r>
            <a:r>
              <a:rPr u="sng">
                <a:hlinkClick r:id="rId3" invalidUrl="" action="" tgtFrame="" tooltip="" history="1" highlightClick="0" endSnd="0"/>
              </a:rPr>
              <a:t>https://www.nature.com/articles/s44271-025-00258-x</a:t>
            </a:r>
            <a:endParaRPr>
              <a:latin typeface="Times Roman"/>
              <a:ea typeface="Times Roman"/>
              <a:cs typeface="Times Roman"/>
              <a:sym typeface="Times Roman"/>
            </a:endParaRPr>
          </a:p>
          <a:p>
            <a:pPr defTabSz="457200">
              <a:lnSpc>
                <a:spcPct val="100000"/>
              </a:lnSpc>
              <a:spcBef>
                <a:spcPts val="0"/>
              </a:spcBef>
              <a:defRPr sz="3700">
                <a:latin typeface="Times Roman"/>
                <a:ea typeface="Times Roman"/>
                <a:cs typeface="Times Roman"/>
                <a:sym typeface="Times Roman"/>
              </a:defRPr>
            </a:pPr>
          </a:p>
          <a:p>
            <a:pPr defTabSz="457200">
              <a:lnSpc>
                <a:spcPct val="100000"/>
              </a:lnSpc>
              <a:spcBef>
                <a:spcPts val="0"/>
              </a:spcBef>
              <a:defRPr b="1" sz="3700">
                <a:latin typeface="Arial"/>
                <a:ea typeface="Arial"/>
                <a:cs typeface="Arial"/>
                <a:sym typeface="Arial"/>
              </a:defRPr>
            </a:pPr>
            <a:r>
              <a:t>June 13, 2025</a:t>
            </a:r>
            <a:endParaRPr b="0">
              <a:latin typeface="Times Roman"/>
              <a:ea typeface="Times Roman"/>
              <a:cs typeface="Times Roman"/>
              <a:sym typeface="Times Roman"/>
            </a:endParaRPr>
          </a:p>
          <a:p>
            <a:pPr defTabSz="457200">
              <a:lnSpc>
                <a:spcPct val="100000"/>
              </a:lnSpc>
              <a:spcBef>
                <a:spcPts val="0"/>
              </a:spcBef>
              <a:defRPr sz="3700">
                <a:latin typeface="Arial"/>
                <a:ea typeface="Arial"/>
                <a:cs typeface="Arial"/>
                <a:sym typeface="Arial"/>
              </a:defRPr>
            </a:pPr>
            <a:r>
              <a:rPr>
                <a:solidFill>
                  <a:schemeClr val="accent4">
                    <a:hueOff val="475731"/>
                    <a:satOff val="-4338"/>
                    <a:lumOff val="10182"/>
                  </a:schemeClr>
                </a:solidFill>
              </a:rPr>
              <a:t>The future of government work is here. Using Caucus, government employees can automate repetitive clerical tasks. With MCP integrations </a:t>
            </a:r>
            <a:r>
              <a:t>(including the first ever built for </a:t>
            </a:r>
            <a:r>
              <a:rPr u="sng">
                <a:hlinkClick r:id="rId4" invalidUrl="" action="" tgtFrame="" tooltip="" history="1" highlightClick="0" endSnd="0"/>
              </a:rPr>
              <a:t>https://x.com/trycaucus/status/1929264100044931330</a:t>
            </a:r>
            <a:endParaRPr>
              <a:latin typeface="Times Roman"/>
              <a:ea typeface="Times Roman"/>
              <a:cs typeface="Times Roman"/>
              <a:sym typeface="Times Roman"/>
            </a:endParaRPr>
          </a:p>
          <a:p>
            <a:pPr defTabSz="457200">
              <a:lnSpc>
                <a:spcPct val="100000"/>
              </a:lnSpc>
              <a:spcBef>
                <a:spcPts val="0"/>
              </a:spcBef>
              <a:defRPr sz="3700">
                <a:latin typeface="Times Roman"/>
                <a:ea typeface="Times Roman"/>
                <a:cs typeface="Times Roman"/>
                <a:sym typeface="Times Roman"/>
              </a:defRPr>
            </a:pPr>
          </a:p>
          <a:p>
            <a:pPr defTabSz="457200">
              <a:lnSpc>
                <a:spcPct val="100000"/>
              </a:lnSpc>
              <a:spcBef>
                <a:spcPts val="0"/>
              </a:spcBef>
              <a:defRPr sz="3700">
                <a:latin typeface="Arial"/>
                <a:ea typeface="Arial"/>
                <a:cs typeface="Arial"/>
                <a:sym typeface="Arial"/>
              </a:defRPr>
            </a:pPr>
            <a:r>
              <a:t>🔥 </a:t>
            </a:r>
            <a:r>
              <a:rPr>
                <a:solidFill>
                  <a:schemeClr val="accent4">
                    <a:hueOff val="475731"/>
                    <a:satOff val="-4338"/>
                    <a:lumOff val="10182"/>
                  </a:schemeClr>
                </a:solidFill>
              </a:rPr>
              <a:t>@harvey__ai’s Ben Liebald shares their proven approach to building legal AI agents using LangSmith evaluations and lawyer-in-the-loop methodology that lawyers trust for complex legal work. </a:t>
            </a:r>
            <a:r>
              <a:t>🔥 Watch the full video to see their approach: </a:t>
            </a:r>
            <a:br/>
            <a:r>
              <a:rPr u="sng">
                <a:hlinkClick r:id="rId5" invalidUrl="" action="" tgtFrame="" tooltip="" history="1" highlightClick="0" endSnd="0"/>
              </a:rPr>
              <a:t>https://x.com/LangChainAI/status/1932858287265099900</a:t>
            </a:r>
            <a:r>
              <a:t> </a:t>
            </a:r>
            <a:endParaRPr>
              <a:latin typeface="Times Roman"/>
              <a:ea typeface="Times Roman"/>
              <a:cs typeface="Times Roman"/>
              <a:sym typeface="Times Roman"/>
            </a:endParaRPr>
          </a:p>
          <a:p>
            <a:pPr defTabSz="457200">
              <a:lnSpc>
                <a:spcPct val="100000"/>
              </a:lnSpc>
              <a:spcBef>
                <a:spcPts val="0"/>
              </a:spcBef>
              <a:defRPr sz="3700">
                <a:latin typeface="Times Roman"/>
                <a:ea typeface="Times Roman"/>
                <a:cs typeface="Times Roman"/>
                <a:sym typeface="Times Roman"/>
              </a:defRPr>
            </a:pPr>
          </a:p>
          <a:p>
            <a:pPr defTabSz="457200">
              <a:lnSpc>
                <a:spcPct val="100000"/>
              </a:lnSpc>
              <a:spcBef>
                <a:spcPts val="0"/>
              </a:spcBef>
              <a:defRPr sz="3700">
                <a:latin typeface="Arial"/>
                <a:ea typeface="Arial"/>
                <a:cs typeface="Arial"/>
                <a:sym typeface="Arial"/>
              </a:defRPr>
            </a:pPr>
            <a:r>
              <a:rPr>
                <a:solidFill>
                  <a:schemeClr val="accent4">
                    <a:hueOff val="475731"/>
                    <a:satOff val="-4338"/>
                    <a:lumOff val="10182"/>
                  </a:schemeClr>
                </a:solidFill>
              </a:rPr>
              <a:t>Extract – a system built by the UK government, using our Gemini foundational model – will help council planners make faster decisions. 🚀 Using multimodal reasoning, it turns complex planning documents – even handwritten notes and blurry maps – into digital data in just 40s.</a:t>
            </a:r>
            <a:r>
              <a:t> </a:t>
            </a:r>
            <a:r>
              <a:rPr u="sng">
                <a:hlinkClick r:id="rId6" invalidUrl="" action="" tgtFrame="" tooltip="" history="1" highlightClick="0" endSnd="0"/>
              </a:rPr>
              <a:t>https://x.com/GoogleDeepMind/status/1932032485254217799</a:t>
            </a:r>
          </a:p>
        </p:txBody>
      </p:sp>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3559A"/>
        </a:solidFill>
      </p:bgPr>
    </p:bg>
    <p:spTree>
      <p:nvGrpSpPr>
        <p:cNvPr id="1" name=""/>
        <p:cNvGrpSpPr/>
        <p:nvPr/>
      </p:nvGrpSpPr>
      <p:grpSpPr>
        <a:xfrm>
          <a:off x="0" y="0"/>
          <a:ext cx="0" cy="0"/>
          <a:chOff x="0" y="0"/>
          <a:chExt cx="0" cy="0"/>
        </a:xfrm>
      </p:grpSpPr>
      <p:sp>
        <p:nvSpPr>
          <p:cNvPr id="439" name="June 20, 2025…"/>
          <p:cNvSpPr txBox="1"/>
          <p:nvPr/>
        </p:nvSpPr>
        <p:spPr>
          <a:xfrm>
            <a:off x="850556" y="1430086"/>
            <a:ext cx="22113057" cy="108558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100000"/>
              </a:lnSpc>
              <a:spcBef>
                <a:spcPts val="0"/>
              </a:spcBef>
              <a:defRPr b="1" sz="3700">
                <a:latin typeface="Arial"/>
                <a:ea typeface="Arial"/>
                <a:cs typeface="Arial"/>
                <a:sym typeface="Arial"/>
              </a:defRPr>
            </a:pPr>
            <a:r>
              <a:t>June 20, 2025</a:t>
            </a:r>
            <a:endParaRPr b="0">
              <a:latin typeface="Times Roman"/>
              <a:ea typeface="Times Roman"/>
              <a:cs typeface="Times Roman"/>
              <a:sym typeface="Times Roman"/>
            </a:endParaRPr>
          </a:p>
          <a:p>
            <a:pPr defTabSz="457200">
              <a:lnSpc>
                <a:spcPct val="100000"/>
              </a:lnSpc>
              <a:spcBef>
                <a:spcPts val="0"/>
              </a:spcBef>
              <a:defRPr sz="3700" u="sng">
                <a:latin typeface="Arial"/>
                <a:ea typeface="Arial"/>
                <a:cs typeface="Arial"/>
                <a:sym typeface="Arial"/>
              </a:defRPr>
            </a:pPr>
            <a:r>
              <a:rPr u="none"/>
              <a:t>Rewiring the way McKinsey works with Lilli, our generative AI platform | McKinsey Digital | McKinsey &amp; Company </a:t>
            </a:r>
            <a:r>
              <a:rPr>
                <a:hlinkClick r:id="rId2" invalidUrl="" action="" tgtFrame="" tooltip="" history="1" highlightClick="0" endSnd="0"/>
              </a:rPr>
              <a:t>https://www.mckinsey.com/capabilities/mckinsey-digital/how-we-help-clients/rewiring-the-way-mckinsey-works-with-lilli</a:t>
            </a:r>
            <a:endParaRPr u="none">
              <a:latin typeface="Times Roman"/>
              <a:ea typeface="Times Roman"/>
              <a:cs typeface="Times Roman"/>
              <a:sym typeface="Times Roman"/>
            </a:endParaRPr>
          </a:p>
          <a:p>
            <a:pPr defTabSz="457200">
              <a:lnSpc>
                <a:spcPct val="100000"/>
              </a:lnSpc>
              <a:spcBef>
                <a:spcPts val="0"/>
              </a:spcBef>
              <a:defRPr sz="3700">
                <a:latin typeface="Times Roman"/>
                <a:ea typeface="Times Roman"/>
                <a:cs typeface="Times Roman"/>
                <a:sym typeface="Times Roman"/>
              </a:defRPr>
            </a:pPr>
          </a:p>
          <a:p>
            <a:pPr defTabSz="457200">
              <a:lnSpc>
                <a:spcPct val="100000"/>
              </a:lnSpc>
              <a:spcBef>
                <a:spcPts val="0"/>
              </a:spcBef>
              <a:defRPr sz="3700" u="sng">
                <a:latin typeface="Arial"/>
                <a:ea typeface="Arial"/>
                <a:cs typeface="Arial"/>
                <a:sym typeface="Arial"/>
              </a:defRPr>
            </a:pPr>
            <a:r>
              <a:rPr u="none">
                <a:solidFill>
                  <a:schemeClr val="accent4">
                    <a:hueOff val="475731"/>
                    <a:satOff val="-4338"/>
                    <a:lumOff val="10182"/>
                  </a:schemeClr>
                </a:solidFill>
              </a:rPr>
              <a:t>Inside the AI Tool Used by DOGE to Review Veterans Affairs Contracts </a:t>
            </a:r>
            <a:r>
              <a:rPr u="none"/>
              <a:t>— ProPublica </a:t>
            </a:r>
            <a:r>
              <a:rPr>
                <a:hlinkClick r:id="rId3" invalidUrl="" action="" tgtFrame="" tooltip="" history="1" highlightClick="0" endSnd="0"/>
              </a:rPr>
              <a:t>https://www.propublica.org/article/inside-ai-tool-doge-veterans-affairs-contracts-sahil-lavingia</a:t>
            </a:r>
            <a:r>
              <a:rPr u="none"/>
              <a:t> </a:t>
            </a:r>
            <a:endParaRPr u="none">
              <a:latin typeface="Times Roman"/>
              <a:ea typeface="Times Roman"/>
              <a:cs typeface="Times Roman"/>
              <a:sym typeface="Times Roman"/>
            </a:endParaRPr>
          </a:p>
          <a:p>
            <a:pPr defTabSz="457200">
              <a:lnSpc>
                <a:spcPct val="100000"/>
              </a:lnSpc>
              <a:spcBef>
                <a:spcPts val="0"/>
              </a:spcBef>
              <a:defRPr sz="3700">
                <a:latin typeface="Times Roman"/>
                <a:ea typeface="Times Roman"/>
                <a:cs typeface="Times Roman"/>
                <a:sym typeface="Times Roman"/>
              </a:defRPr>
            </a:pPr>
          </a:p>
          <a:p>
            <a:pPr defTabSz="457200">
              <a:lnSpc>
                <a:spcPct val="100000"/>
              </a:lnSpc>
              <a:spcBef>
                <a:spcPts val="0"/>
              </a:spcBef>
              <a:defRPr sz="3700">
                <a:latin typeface="Arial"/>
                <a:ea typeface="Arial"/>
                <a:cs typeface="Arial"/>
                <a:sym typeface="Arial"/>
              </a:defRPr>
            </a:pPr>
            <a:r>
              <a:t>These are tools for processing and analyzing VA contracts.</a:t>
            </a:r>
            <a:endParaRPr>
              <a:latin typeface="Times Roman"/>
              <a:ea typeface="Times Roman"/>
              <a:cs typeface="Times Roman"/>
              <a:sym typeface="Times Roman"/>
            </a:endParaRPr>
          </a:p>
          <a:p>
            <a:pPr defTabSz="457200">
              <a:lnSpc>
                <a:spcPct val="100000"/>
              </a:lnSpc>
              <a:spcBef>
                <a:spcPts val="0"/>
              </a:spcBef>
              <a:defRPr sz="3700" u="sng">
                <a:latin typeface="Arial"/>
                <a:ea typeface="Arial"/>
                <a:cs typeface="Arial"/>
                <a:sym typeface="Arial"/>
              </a:defRPr>
            </a:pPr>
            <a:r>
              <a:rPr u="none"/>
              <a:t>va/contracts/process_contracts.py at 35e3ff1b9e0eb1c8aaaebf3bfe76f2002354b782 · slavingia/va </a:t>
            </a:r>
            <a:r>
              <a:rPr>
                <a:hlinkClick r:id="rId4" invalidUrl="" action="" tgtFrame="" tooltip="" history="1" highlightClick="0" endSnd="0"/>
              </a:rPr>
              <a:t>https://github.com/slavingia/va/blob/35e3ff1b9e0eb1c8aaaebf3bfe76f2002354b782/contracts/process_contracts.py</a:t>
            </a:r>
            <a:r>
              <a:rPr u="none"/>
              <a:t> </a:t>
            </a:r>
            <a:endParaRPr u="none">
              <a:latin typeface="Times Roman"/>
              <a:ea typeface="Times Roman"/>
              <a:cs typeface="Times Roman"/>
              <a:sym typeface="Times Roman"/>
            </a:endParaRPr>
          </a:p>
          <a:p>
            <a:pPr defTabSz="457200">
              <a:lnSpc>
                <a:spcPct val="100000"/>
              </a:lnSpc>
              <a:spcBef>
                <a:spcPts val="0"/>
              </a:spcBef>
              <a:defRPr sz="3700">
                <a:latin typeface="Times Roman"/>
                <a:ea typeface="Times Roman"/>
                <a:cs typeface="Times Roman"/>
                <a:sym typeface="Times Roman"/>
              </a:defRPr>
            </a:pPr>
          </a:p>
          <a:p>
            <a:pPr defTabSz="457200">
              <a:lnSpc>
                <a:spcPct val="100000"/>
              </a:lnSpc>
              <a:spcBef>
                <a:spcPts val="0"/>
              </a:spcBef>
              <a:defRPr sz="3700" u="sng">
                <a:latin typeface="Arial"/>
                <a:ea typeface="Arial"/>
                <a:cs typeface="Arial"/>
                <a:sym typeface="Arial"/>
              </a:defRPr>
            </a:pPr>
            <a:r>
              <a:rPr u="none"/>
              <a:t>More Than 40% of Employees Are Using AI at Work, a New Poll Says – CNET </a:t>
            </a:r>
            <a:r>
              <a:rPr>
                <a:hlinkClick r:id="rId5" invalidUrl="" action="" tgtFrame="" tooltip="" history="1" highlightClick="0" endSnd="0"/>
              </a:rPr>
              <a:t>https://www.cnet.com/tech/services-and-software/more-than-40-of-employees-are-using-ai-at-work-a-new-poll-says/</a:t>
            </a:r>
            <a:endParaRPr u="none">
              <a:latin typeface="Times Roman"/>
              <a:ea typeface="Times Roman"/>
              <a:cs typeface="Times Roman"/>
              <a:sym typeface="Times Roman"/>
            </a:endParaRPr>
          </a:p>
          <a:p>
            <a:pPr defTabSz="457200">
              <a:lnSpc>
                <a:spcPct val="100000"/>
              </a:lnSpc>
              <a:spcBef>
                <a:spcPts val="0"/>
              </a:spcBef>
              <a:defRPr sz="3700">
                <a:latin typeface="Times Roman"/>
                <a:ea typeface="Times Roman"/>
                <a:cs typeface="Times Roman"/>
                <a:sym typeface="Times Roman"/>
              </a:defRPr>
            </a:pPr>
          </a:p>
          <a:p>
            <a:pPr defTabSz="457200">
              <a:lnSpc>
                <a:spcPct val="100000"/>
              </a:lnSpc>
              <a:spcBef>
                <a:spcPts val="0"/>
              </a:spcBef>
              <a:defRPr sz="3700">
                <a:latin typeface="Arial"/>
                <a:ea typeface="Arial"/>
                <a:cs typeface="Arial"/>
                <a:sym typeface="Arial"/>
              </a:defRPr>
            </a:pPr>
            <a:r>
              <a:rPr>
                <a:solidFill>
                  <a:schemeClr val="accent4">
                    <a:hueOff val="475731"/>
                    <a:satOff val="-4338"/>
                    <a:lumOff val="10182"/>
                  </a:schemeClr>
                </a:solidFill>
              </a:rPr>
              <a:t>Error checking is a great application of generative AI capabilities and there are low-hanging fruits in just about every domain:</a:t>
            </a:r>
            <a:r>
              <a:t> – Software: automatic detection of security vulnerabilities – Writing: identifying logical gaps, unclear structure, and weak arguments (can be seen as”” / X </a:t>
            </a:r>
            <a:r>
              <a:rPr u="sng">
                <a:hlinkClick r:id="rId6" invalidUrl="" action="" tgtFrame="" tooltip="" history="1" highlightClick="0" endSnd="0"/>
              </a:rPr>
              <a:t>https://x.com/random_walker/status/1935311882857947507</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