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Close-up of wild plants growing between rocks"/>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4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46" name="Close-up of a wild plant growing between lava rocks"/>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waterfall surrounded by a green rocky landscap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Large rock formation under dark clouds with a dirt road in the foregro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72"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82"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ethanbholland.com/about/" TargetMode="External"/><Relationship Id="rId3"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ethanbholland.com/about/" TargetMode="External"/><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ethanbholland.com/2023/09/20/hello-world/"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ethanbholland.com/category/this-week-in-ai/"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ethanbholland.com/category/this-week-in-ai/" TargetMode="External"/><Relationship Id="rId3" Type="http://schemas.openxmlformats.org/officeDocument/2006/relationships/image" Target="../media/image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openai.com/index/chatgpt-can-now-see-hear-and-speak/" TargetMode="Externa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youtu.be/pgjdtyIXOUU?si=aQJAEsg5KE8O5_Ve" TargetMode="External"/><Relationship Id="rId3" Type="http://schemas.openxmlformats.org/officeDocument/2006/relationships/hyperlink" Target="https://youtu.be/wuClAk3uxbc?si=BsQMEd-cC4Kz7Mua" TargetMode="External"/><Relationship Id="rId4" Type="http://schemas.openxmlformats.org/officeDocument/2006/relationships/hyperlink" Target="https://youtu.be/eG6PRUFix8M?si=1w7SlwCCJyfHyRWB" TargetMode="External"/><Relationship Id="rId5" Type="http://schemas.openxmlformats.org/officeDocument/2006/relationships/hyperlink" Target="https://youtu.be/_SJeswZIkjY?si=GHp4Gj5hPTKlhgj_" TargetMode="Externa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youtube.com/watch?v=51oWEqXlmas" TargetMode="Externa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youtu.be/vU_T4sWc1oY?si=PMczVadb-JYFBJw7" TargetMode="Externa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perplexity.ai/" TargetMode="External"/><Relationship Id="rId3" Type="http://schemas.openxmlformats.org/officeDocument/2006/relationships/hyperlink" Target="https://www.perplexity.ai/search/i-d-like-to-get-a-recommendati-TQBjHA63Qc.fehbgIGf4hA" TargetMode="Externa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simple.ai/"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boardy.ai/" TargetMode="Externa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x.com/AtomSilverman/status/1891965335169008133" TargetMode="Externa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anthropic.com/news/3-5-models-and-computer-use" TargetMode="External"/><Relationship Id="rId3" Type="http://schemas.openxmlformats.org/officeDocument/2006/relationships/hyperlink" Target="https://openai.com/index/introducing-operator/" TargetMode="External"/><Relationship Id="rId4" Type="http://schemas.openxmlformats.org/officeDocument/2006/relationships/hyperlink" Target="https://ethanbholland.com/2024/10/25/apple-is-pulling-a-braveheart-and-can-change-the-way-we-use-phones-whenever-they-choose/" TargetMode="External"/><Relationship Id="rId5" Type="http://schemas.openxmlformats.org/officeDocument/2006/relationships/hyperlink" Target="https://arxiv.org/pdf/2404.05719"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ethanbholland.com/category/ai/multimodal/" TargetMode="External"/><Relationship Id="rId3" Type="http://schemas.openxmlformats.org/officeDocument/2006/relationships/hyperlink" Target="https://ethanbholland.com/category/ai/agents-and-copilots/" TargetMode="Externa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ethanbholland.com/category/ai/robotics-embodiment/" TargetMode="Externa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ETHANBHOLLAND.COM"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February 25, 2025"/>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February 25, 2025</a:t>
            </a:r>
          </a:p>
        </p:txBody>
      </p:sp>
      <p:sp>
        <p:nvSpPr>
          <p:cNvPr id="172" name="AI Trends and Fun Demos"/>
          <p:cNvSpPr txBox="1"/>
          <p:nvPr>
            <p:ph type="ctrTitle"/>
          </p:nvPr>
        </p:nvSpPr>
        <p:spPr>
          <a:prstGeom prst="rect">
            <a:avLst/>
          </a:prstGeom>
        </p:spPr>
        <p:txBody>
          <a:bodyPr/>
          <a:lstStyle/>
          <a:p>
            <a:pPr/>
            <a:r>
              <a:t>AI Trends and Fun Demos</a:t>
            </a:r>
          </a:p>
        </p:txBody>
      </p:sp>
      <p:sp>
        <p:nvSpPr>
          <p:cNvPr id="173" name="Ethan Holland"/>
          <p:cNvSpPr txBox="1"/>
          <p:nvPr>
            <p:ph type="subTitle" sz="quarter" idx="1"/>
          </p:nvPr>
        </p:nvSpPr>
        <p:spPr>
          <a:prstGeom prst="rect">
            <a:avLst/>
          </a:prstGeom>
        </p:spPr>
        <p:txBody>
          <a:bodyPr/>
          <a:lstStyle/>
          <a:p>
            <a:pPr/>
            <a:r>
              <a:t>Ethan Holland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Fun Adventures Along The Way…"/>
          <p:cNvSpPr txBox="1"/>
          <p:nvPr>
            <p:ph type="body" sz="half" idx="1"/>
          </p:nvPr>
        </p:nvSpPr>
        <p:spPr>
          <a:prstGeom prst="rect">
            <a:avLst/>
          </a:prstGeom>
        </p:spPr>
        <p:txBody>
          <a:bodyPr/>
          <a:lstStyle/>
          <a:p>
            <a:pPr/>
            <a:r>
              <a:t>Fun Adventures Along The Way</a:t>
            </a:r>
          </a:p>
          <a:p>
            <a:pPr/>
            <a:r>
              <a:t>In My Career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pasted-movie.png" descr="pasted-movie.png">
            <a:hlinkClick r:id="rId2" invalidUrl="" action="" tgtFrame="" tooltip="" history="1" highlightClick="0" endSnd="0"/>
          </p:cNvPr>
          <p:cNvPicPr>
            <a:picLocks noChangeAspect="1"/>
          </p:cNvPicPr>
          <p:nvPr/>
        </p:nvPicPr>
        <p:blipFill>
          <a:blip r:embed="rId3">
            <a:extLst/>
          </a:blip>
          <a:stretch>
            <a:fillRect/>
          </a:stretch>
        </p:blipFill>
        <p:spPr>
          <a:xfrm>
            <a:off x="2346251" y="-3461"/>
            <a:ext cx="19691498" cy="137160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pasted-movie.png" descr="pasted-movie.png">
            <a:hlinkClick r:id="rId2" invalidUrl="" action="" tgtFrame="" tooltip="" history="1" highlightClick="0" endSnd="0"/>
          </p:cNvPr>
          <p:cNvPicPr>
            <a:picLocks noChangeAspect="1"/>
          </p:cNvPicPr>
          <p:nvPr/>
        </p:nvPicPr>
        <p:blipFill>
          <a:blip r:embed="rId3">
            <a:extLst/>
          </a:blip>
          <a:stretch>
            <a:fillRect/>
          </a:stretch>
        </p:blipFill>
        <p:spPr>
          <a:xfrm>
            <a:off x="3096280" y="32749"/>
            <a:ext cx="17377269" cy="13032953"/>
          </a:xfrm>
          <a:prstGeom prst="rect">
            <a:avLst/>
          </a:prstGeom>
          <a:ln w="12700">
            <a:miter lim="400000"/>
          </a:ln>
        </p:spPr>
      </p:pic>
      <p:sp>
        <p:nvSpPr>
          <p:cNvPr id="198" name="Meetings with Mark Zuckerberg"/>
          <p:cNvSpPr txBox="1"/>
          <p:nvPr/>
        </p:nvSpPr>
        <p:spPr>
          <a:xfrm>
            <a:off x="7734452" y="9617364"/>
            <a:ext cx="8915096" cy="808433"/>
          </a:xfrm>
          <a:prstGeom prst="rect">
            <a:avLst/>
          </a:prstGeom>
          <a:gradFill>
            <a:gsLst>
              <a:gs pos="0">
                <a:schemeClr val="accent1">
                  <a:lumOff val="13543"/>
                </a:schemeClr>
              </a:gs>
              <a:gs pos="100000">
                <a:schemeClr val="accent1">
                  <a:hueOff val="117695"/>
                  <a:lumOff val="-11358"/>
                </a:schemeClr>
              </a:gs>
            </a:gsLst>
            <a:lin ang="54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Meetings with Mark Zuckerberg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pasted-movie.png" descr="pasted-movie.png"/>
          <p:cNvPicPr>
            <a:picLocks noChangeAspect="1"/>
          </p:cNvPicPr>
          <p:nvPr/>
        </p:nvPicPr>
        <p:blipFill>
          <a:blip r:embed="rId2">
            <a:extLst/>
          </a:blip>
          <a:stretch>
            <a:fillRect/>
          </a:stretch>
        </p:blipFill>
        <p:spPr>
          <a:xfrm>
            <a:off x="3250493" y="148409"/>
            <a:ext cx="18061755" cy="13546317"/>
          </a:xfrm>
          <a:prstGeom prst="rect">
            <a:avLst/>
          </a:prstGeom>
          <a:ln w="12700">
            <a:miter lim="400000"/>
          </a:ln>
        </p:spPr>
      </p:pic>
      <p:sp>
        <p:nvSpPr>
          <p:cNvPr id="201" name="Keynote speaker at Adobe’s worldwide sales conference"/>
          <p:cNvSpPr txBox="1"/>
          <p:nvPr/>
        </p:nvSpPr>
        <p:spPr>
          <a:xfrm>
            <a:off x="4429810" y="9949571"/>
            <a:ext cx="15524380" cy="808433"/>
          </a:xfrm>
          <a:prstGeom prst="rect">
            <a:avLst/>
          </a:prstGeom>
          <a:gradFill>
            <a:gsLst>
              <a:gs pos="0">
                <a:schemeClr val="accent1">
                  <a:lumOff val="13543"/>
                </a:schemeClr>
              </a:gs>
              <a:gs pos="100000">
                <a:schemeClr val="accent1">
                  <a:hueOff val="117695"/>
                  <a:lumOff val="-11358"/>
                </a:schemeClr>
              </a:gs>
            </a:gsLst>
            <a:lin ang="54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Keynote speaker at Adobe’s worldwide sales conference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pasted-movie.png" descr="pasted-movie.png"/>
          <p:cNvPicPr>
            <a:picLocks noChangeAspect="1"/>
          </p:cNvPicPr>
          <p:nvPr/>
        </p:nvPicPr>
        <p:blipFill>
          <a:blip r:embed="rId2">
            <a:extLst/>
          </a:blip>
          <a:stretch>
            <a:fillRect/>
          </a:stretch>
        </p:blipFill>
        <p:spPr>
          <a:xfrm>
            <a:off x="7170996" y="230962"/>
            <a:ext cx="11284373" cy="13254076"/>
          </a:xfrm>
          <a:prstGeom prst="rect">
            <a:avLst/>
          </a:prstGeom>
          <a:ln w="12700">
            <a:miter lim="400000"/>
          </a:ln>
        </p:spPr>
      </p:pic>
      <p:sp>
        <p:nvSpPr>
          <p:cNvPr id="204" name="Presented with Sam Altman (long before OpenAI)"/>
          <p:cNvSpPr txBox="1"/>
          <p:nvPr/>
        </p:nvSpPr>
        <p:spPr>
          <a:xfrm>
            <a:off x="6088532" y="10835457"/>
            <a:ext cx="13449301" cy="808432"/>
          </a:xfrm>
          <a:prstGeom prst="rect">
            <a:avLst/>
          </a:prstGeom>
          <a:gradFill>
            <a:gsLst>
              <a:gs pos="0">
                <a:schemeClr val="accent1">
                  <a:lumOff val="13543"/>
                </a:schemeClr>
              </a:gs>
              <a:gs pos="100000">
                <a:schemeClr val="accent1">
                  <a:hueOff val="117695"/>
                  <a:lumOff val="-11358"/>
                </a:schemeClr>
              </a:gs>
            </a:gsLst>
            <a:lin ang="54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Presented with Sam Altman (long before OpenAI)</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oday I’m Simply Myself…"/>
          <p:cNvSpPr txBox="1"/>
          <p:nvPr>
            <p:ph type="body" idx="1"/>
          </p:nvPr>
        </p:nvSpPr>
        <p:spPr>
          <a:xfrm>
            <a:off x="1206500" y="3663647"/>
            <a:ext cx="21971001" cy="6388706"/>
          </a:xfrm>
          <a:prstGeom prst="rect">
            <a:avLst/>
          </a:prstGeom>
        </p:spPr>
        <p:txBody>
          <a:bodyPr/>
          <a:lstStyle/>
          <a:p>
            <a:pPr/>
            <a:r>
              <a:t>Today I’m Simply Myself</a:t>
            </a:r>
          </a:p>
          <a:p>
            <a:pPr/>
            <a:r>
              <a:t> </a:t>
            </a:r>
          </a:p>
          <a:p>
            <a:pPr/>
            <a:r>
              <a:t>Nerdy Friend of Kathleen Schell</a:t>
            </a:r>
            <a:br/>
            <a:r>
              <a:t>Obsessive AI Enthusiast!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We’re going to have some FUN talking about AI"/>
          <p:cNvSpPr txBox="1"/>
          <p:nvPr>
            <p:ph type="body" sz="half" idx="1"/>
          </p:nvPr>
        </p:nvSpPr>
        <p:spPr>
          <a:prstGeom prst="rect">
            <a:avLst/>
          </a:prstGeom>
        </p:spPr>
        <p:txBody>
          <a:bodyPr/>
          <a:lstStyle/>
          <a:p>
            <a:pPr/>
            <a:r>
              <a:t>We’re going to have some FUN talking about AI</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November 30, 2022…"/>
          <p:cNvSpPr txBox="1"/>
          <p:nvPr>
            <p:ph type="body" sz="half" idx="1"/>
          </p:nvPr>
        </p:nvSpPr>
        <p:spPr>
          <a:prstGeom prst="rect">
            <a:avLst/>
          </a:prstGeom>
        </p:spPr>
        <p:txBody>
          <a:bodyPr/>
          <a:lstStyle/>
          <a:p>
            <a:pPr/>
            <a:r>
              <a:t>November 30, 2022</a:t>
            </a:r>
          </a:p>
          <a:p>
            <a:pPr/>
            <a:r>
              <a:t>Chat GPT launched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I made a decision to be the most informed person in the room.…"/>
          <p:cNvSpPr txBox="1"/>
          <p:nvPr>
            <p:ph type="body" sz="half" idx="1"/>
          </p:nvPr>
        </p:nvSpPr>
        <p:spPr>
          <a:xfrm>
            <a:off x="1206500" y="3852763"/>
            <a:ext cx="21971000" cy="6010474"/>
          </a:xfrm>
          <a:prstGeom prst="rect">
            <a:avLst/>
          </a:prstGeom>
        </p:spPr>
        <p:txBody>
          <a:bodyPr/>
          <a:lstStyle/>
          <a:p>
            <a:pPr defTabSz="2365188">
              <a:defRPr spc="-225" sz="11252"/>
            </a:pPr>
            <a:r>
              <a:t>I made a decision to be the most informed person in the room.</a:t>
            </a:r>
          </a:p>
          <a:p>
            <a:pPr defTabSz="2365188">
              <a:defRPr spc="-225" sz="11252"/>
            </a:pPr>
          </a:p>
          <a:p>
            <a:pPr defTabSz="2365188">
              <a:defRPr spc="-225" sz="11252"/>
            </a:pPr>
            <a:r>
              <a:t>Even if it meant “getting weird”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tarted privately tracking the AI news each week."/>
          <p:cNvSpPr txBox="1"/>
          <p:nvPr>
            <p:ph type="body" sz="half" idx="1"/>
          </p:nvPr>
        </p:nvSpPr>
        <p:spPr>
          <a:prstGeom prst="rect">
            <a:avLst/>
          </a:prstGeom>
        </p:spPr>
        <p:txBody>
          <a:bodyPr/>
          <a:lstStyle/>
          <a:p>
            <a:pPr/>
            <a:r>
              <a:t>Started privately tracking the AI news each week.</a:t>
            </a:r>
          </a:p>
        </p:txBody>
      </p:sp>
      <p:sp>
        <p:nvSpPr>
          <p:cNvPr id="215" name="Started privately tracking the news."/>
          <p:cNvSpPr txBox="1"/>
          <p:nvPr/>
        </p:nvSpPr>
        <p:spPr>
          <a:xfrm>
            <a:off x="10872750" y="6625939"/>
            <a:ext cx="2638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152400" indent="-152400" defTabSz="457200">
              <a:lnSpc>
                <a:spcPct val="100000"/>
              </a:lnSpc>
              <a:spcBef>
                <a:spcPts val="0"/>
              </a:spcBef>
              <a:buSzPct val="123000"/>
              <a:buChar char="•"/>
              <a:defRPr sz="1200">
                <a:solidFill>
                  <a:srgbClr val="000000"/>
                </a:solidFill>
                <a:latin typeface="Helvetica"/>
                <a:ea typeface="Helvetica"/>
                <a:cs typeface="Helvetica"/>
                <a:sym typeface="Helvetica"/>
              </a:defRPr>
            </a:lvl1pPr>
          </a:lstStyle>
          <a:p>
            <a:pPr/>
            <a:r>
              <a:t>Started privately tracking the news.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About me"/>
          <p:cNvSpPr txBox="1"/>
          <p:nvPr>
            <p:ph type="body" sz="half" idx="1"/>
          </p:nvPr>
        </p:nvSpPr>
        <p:spPr>
          <a:prstGeom prst="rect">
            <a:avLst/>
          </a:prstGeom>
        </p:spPr>
        <p:txBody>
          <a:bodyPr/>
          <a:lstStyle/>
          <a:p>
            <a:pPr/>
            <a:r>
              <a:t>About me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ept 2023: Presented on AI to the National Association of Broadcasters"/>
          <p:cNvSpPr txBox="1"/>
          <p:nvPr>
            <p:ph type="body" sz="half" idx="1"/>
          </p:nvPr>
        </p:nvSpPr>
        <p:spPr>
          <a:prstGeom prst="rect">
            <a:avLst/>
          </a:prstGeom>
        </p:spPr>
        <p:txBody>
          <a:bodyPr/>
          <a:lstStyle>
            <a:lvl1pPr defTabSz="2194505">
              <a:defRPr spc="-208" sz="10439"/>
            </a:lvl1pPr>
          </a:lstStyle>
          <a:p>
            <a:pPr/>
            <a:r>
              <a:t> Sept 2023: Presented on AI to the National Association of Broadcasters</a:t>
            </a:r>
          </a:p>
        </p:txBody>
      </p:sp>
      <p:sp>
        <p:nvSpPr>
          <p:cNvPr id="218" name="NAB Presentation Link"/>
          <p:cNvSpPr txBox="1"/>
          <p:nvPr/>
        </p:nvSpPr>
        <p:spPr>
          <a:xfrm>
            <a:off x="8978950" y="9418040"/>
            <a:ext cx="642610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r>
              <a:rPr u="sng">
                <a:hlinkClick r:id="rId2" invalidUrl="" action="" tgtFrame="" tooltip="" history="1" highlightClick="0" endSnd="0"/>
              </a:rPr>
              <a:t>NAB Presentation Link</a:t>
            </a:r>
            <a:r>
              <a: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October 2023 - “Use it or it didn’t happen”…"/>
          <p:cNvSpPr txBox="1"/>
          <p:nvPr>
            <p:ph type="body" idx="1"/>
          </p:nvPr>
        </p:nvSpPr>
        <p:spPr>
          <a:xfrm>
            <a:off x="1206500" y="4118485"/>
            <a:ext cx="21971000" cy="7206939"/>
          </a:xfrm>
          <a:prstGeom prst="rect">
            <a:avLst/>
          </a:prstGeom>
        </p:spPr>
        <p:txBody>
          <a:bodyPr/>
          <a:lstStyle/>
          <a:p>
            <a:pPr defTabSz="1926287">
              <a:defRPr spc="-183" sz="9164"/>
            </a:pPr>
            <a:r>
              <a:t>October 2023 - “Use it or it didn’t happen”</a:t>
            </a:r>
          </a:p>
          <a:p>
            <a:pPr defTabSz="1926287">
              <a:defRPr spc="-183" sz="9164"/>
            </a:pPr>
          </a:p>
          <a:p>
            <a:pPr defTabSz="1926287">
              <a:defRPr spc="-183" sz="9164"/>
            </a:pPr>
            <a:r>
              <a:t>Made a commitment to automate sharing everything I learned… even if I looked foolish or failed.</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Launched a weekly AI news blog…"/>
          <p:cNvSpPr txBox="1"/>
          <p:nvPr>
            <p:ph type="body" idx="1"/>
          </p:nvPr>
        </p:nvSpPr>
        <p:spPr>
          <a:xfrm>
            <a:off x="1206499" y="1099640"/>
            <a:ext cx="21971001" cy="10010715"/>
          </a:xfrm>
          <a:prstGeom prst="rect">
            <a:avLst/>
          </a:prstGeom>
        </p:spPr>
        <p:txBody>
          <a:bodyPr/>
          <a:lstStyle/>
          <a:p>
            <a:pPr defTabSz="2316421">
              <a:defRPr spc="-220" sz="11020"/>
            </a:pPr>
            <a:r>
              <a:t>Launched a weekly AI news blog</a:t>
            </a:r>
          </a:p>
          <a:p>
            <a:pPr defTabSz="2316421">
              <a:defRPr spc="-220" sz="11020"/>
            </a:pPr>
          </a:p>
          <a:p>
            <a:pPr defTabSz="2316421">
              <a:defRPr spc="-220" sz="11020"/>
            </a:pPr>
            <a:r>
              <a:t>Took 54 hours of work to publish one week of AI news</a:t>
            </a:r>
          </a:p>
          <a:p>
            <a:pPr defTabSz="2316421">
              <a:defRPr spc="-220" sz="11020"/>
            </a:pPr>
          </a:p>
          <a:p>
            <a:pPr defTabSz="2316421">
              <a:defRPr spc="-220" sz="11020"/>
            </a:pPr>
            <a:r>
              <a:t>Information mining, clicking, opening, sorting…</a:t>
            </a:r>
          </a:p>
        </p:txBody>
      </p:sp>
      <p:sp>
        <p:nvSpPr>
          <p:cNvPr id="223" name="https://ethanbholland.com/category/this-week-in-ai/"/>
          <p:cNvSpPr txBox="1"/>
          <p:nvPr/>
        </p:nvSpPr>
        <p:spPr>
          <a:xfrm>
            <a:off x="4926025" y="11721342"/>
            <a:ext cx="14531950"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r>
              <a:rPr u="sng">
                <a:hlinkClick r:id="rId2" invalidUrl="" action="" tgtFrame="" tooltip="" history="1" highlightClick="0" endSnd="0"/>
              </a:rPr>
              <a:t>https://ethanbholland.com/category/this-week-in-ai/</a:t>
            </a:r>
            <a:r>
              <a: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truggled to keep up.…"/>
          <p:cNvSpPr txBox="1"/>
          <p:nvPr>
            <p:ph type="body" idx="1"/>
          </p:nvPr>
        </p:nvSpPr>
        <p:spPr>
          <a:xfrm>
            <a:off x="1206500" y="3781390"/>
            <a:ext cx="21971000" cy="6153220"/>
          </a:xfrm>
          <a:prstGeom prst="rect">
            <a:avLst/>
          </a:prstGeom>
        </p:spPr>
        <p:txBody>
          <a:bodyPr/>
          <a:lstStyle/>
          <a:p>
            <a:pPr defTabSz="2194505">
              <a:defRPr spc="-208" sz="10439"/>
            </a:pPr>
            <a:r>
              <a:t>Struggled to keep up.</a:t>
            </a:r>
          </a:p>
          <a:p>
            <a:pPr defTabSz="2194505">
              <a:defRPr spc="-208" sz="10439"/>
            </a:pPr>
            <a:r>
              <a:t>Was six weeks behind for 10 months.  </a:t>
            </a:r>
          </a:p>
          <a:p>
            <a:pPr defTabSz="2194505">
              <a:defRPr spc="-208" sz="10439"/>
            </a:pPr>
          </a:p>
          <a:p>
            <a:pPr defTabSz="2194505">
              <a:defRPr spc="-208" sz="10439"/>
            </a:pPr>
            <a:r>
              <a:t>Slowly automated everything.</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22 Python scripts…"/>
          <p:cNvSpPr txBox="1"/>
          <p:nvPr>
            <p:ph type="body" idx="1"/>
          </p:nvPr>
        </p:nvSpPr>
        <p:spPr>
          <a:xfrm>
            <a:off x="1206500" y="3266426"/>
            <a:ext cx="21971000" cy="7183148"/>
          </a:xfrm>
          <a:prstGeom prst="rect">
            <a:avLst/>
          </a:prstGeom>
        </p:spPr>
        <p:txBody>
          <a:bodyPr/>
          <a:lstStyle/>
          <a:p>
            <a:pPr defTabSz="1901904">
              <a:defRPr spc="-180" sz="9048"/>
            </a:pPr>
            <a:r>
              <a:t>22 Python scripts</a:t>
            </a:r>
          </a:p>
          <a:p>
            <a:pPr defTabSz="1901904">
              <a:defRPr spc="-180" sz="9048"/>
            </a:pPr>
            <a:r>
              <a:t>3 Chrome extensions</a:t>
            </a:r>
          </a:p>
          <a:p>
            <a:pPr defTabSz="1901904">
              <a:defRPr spc="-180" sz="9048"/>
            </a:pPr>
            <a:r>
              <a:t>WordPress API</a:t>
            </a:r>
          </a:p>
          <a:p>
            <a:pPr defTabSz="1901904">
              <a:defRPr spc="-180" sz="9048"/>
            </a:pPr>
            <a:r>
              <a:t>Adobe Photoshop Scripts</a:t>
            </a:r>
          </a:p>
          <a:p>
            <a:pPr defTabSz="1901904">
              <a:defRPr spc="-180" sz="9048"/>
            </a:pPr>
            <a:r>
              <a:t>Google Apps Scripts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Now my blog takes only the time needed to read the headlines.…"/>
          <p:cNvSpPr txBox="1"/>
          <p:nvPr>
            <p:ph type="body" sz="half" idx="1"/>
          </p:nvPr>
        </p:nvSpPr>
        <p:spPr>
          <a:xfrm>
            <a:off x="1206499" y="4180255"/>
            <a:ext cx="21971001" cy="5355490"/>
          </a:xfrm>
          <a:prstGeom prst="rect">
            <a:avLst/>
          </a:prstGeom>
        </p:spPr>
        <p:txBody>
          <a:bodyPr/>
          <a:lstStyle/>
          <a:p>
            <a:pPr defTabSz="2096971">
              <a:defRPr spc="-199" sz="9976"/>
            </a:pPr>
            <a:r>
              <a:t>Now my blog takes only the time needed to read the headlines.  </a:t>
            </a:r>
          </a:p>
          <a:p>
            <a:pPr defTabSz="2096971">
              <a:defRPr spc="-199" sz="9976"/>
            </a:pPr>
          </a:p>
          <a:p>
            <a:pPr defTabSz="2096971">
              <a:defRPr spc="-199" sz="9976"/>
            </a:pPr>
            <a:r>
              <a:t>And 15 min/week to post them.</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Every weekend, I review and publish 300-600 AI headlines."/>
          <p:cNvSpPr txBox="1"/>
          <p:nvPr>
            <p:ph type="body" sz="half" idx="1"/>
          </p:nvPr>
        </p:nvSpPr>
        <p:spPr>
          <a:prstGeom prst="rect">
            <a:avLst/>
          </a:prstGeom>
        </p:spPr>
        <p:txBody>
          <a:bodyPr/>
          <a:lstStyle/>
          <a:p>
            <a:pPr/>
            <a:r>
              <a:t>Every weekend, I review and publish 300-600 AI headlines.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73 weeks. 22,800 links."/>
          <p:cNvSpPr txBox="1"/>
          <p:nvPr>
            <p:ph type="body" sz="half" idx="1"/>
          </p:nvPr>
        </p:nvSpPr>
        <p:spPr>
          <a:xfrm>
            <a:off x="1206500" y="402827"/>
            <a:ext cx="21971001" cy="3874313"/>
          </a:xfrm>
          <a:prstGeom prst="rect">
            <a:avLst/>
          </a:prstGeom>
        </p:spPr>
        <p:txBody>
          <a:bodyPr/>
          <a:lstStyle/>
          <a:p>
            <a:pPr/>
            <a:r>
              <a:t>73 weeks. 22,800 links.</a:t>
            </a:r>
          </a:p>
        </p:txBody>
      </p:sp>
      <p:pic>
        <p:nvPicPr>
          <p:cNvPr id="234" name="homepage-capture.png" descr="homepage-capture.png">
            <a:hlinkClick r:id="rId2" invalidUrl="" action="" tgtFrame="" tooltip="" history="1" highlightClick="0" endSnd="0"/>
          </p:cNvPr>
          <p:cNvPicPr>
            <a:picLocks noChangeAspect="1"/>
          </p:cNvPicPr>
          <p:nvPr/>
        </p:nvPicPr>
        <p:blipFill>
          <a:blip r:embed="rId3">
            <a:extLst/>
          </a:blip>
          <a:stretch>
            <a:fillRect/>
          </a:stretch>
        </p:blipFill>
        <p:spPr>
          <a:xfrm>
            <a:off x="7820773" y="4014039"/>
            <a:ext cx="8742454" cy="8742454"/>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English Literature Major…"/>
          <p:cNvSpPr txBox="1"/>
          <p:nvPr>
            <p:ph type="body" sz="half" idx="1"/>
          </p:nvPr>
        </p:nvSpPr>
        <p:spPr>
          <a:prstGeom prst="rect">
            <a:avLst/>
          </a:prstGeom>
        </p:spPr>
        <p:txBody>
          <a:bodyPr/>
          <a:lstStyle/>
          <a:p>
            <a:pPr/>
            <a:r>
              <a:t>English Literature Major</a:t>
            </a:r>
          </a:p>
          <a:p>
            <a:pPr/>
            <a:r>
              <a:t>No Computer Science Courses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oday I’m going to talk about four AI trends I’m seeing… right now"/>
          <p:cNvSpPr txBox="1"/>
          <p:nvPr>
            <p:ph type="body" sz="half" idx="1"/>
          </p:nvPr>
        </p:nvSpPr>
        <p:spPr>
          <a:prstGeom prst="rect">
            <a:avLst/>
          </a:prstGeom>
        </p:spPr>
        <p:txBody>
          <a:bodyPr/>
          <a:lstStyle>
            <a:lvl1pPr defTabSz="2413955">
              <a:defRPr spc="-229" sz="11484"/>
            </a:lvl1pPr>
          </a:lstStyle>
          <a:p>
            <a:pPr/>
            <a:r>
              <a:t>Today I’m going to talk about four AI trends I’m seeing… right now</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30 Years Transforming Legacy…"/>
          <p:cNvSpPr txBox="1"/>
          <p:nvPr>
            <p:ph type="body" sz="half" idx="1"/>
          </p:nvPr>
        </p:nvSpPr>
        <p:spPr>
          <a:prstGeom prst="rect">
            <a:avLst/>
          </a:prstGeom>
        </p:spPr>
        <p:txBody>
          <a:bodyPr/>
          <a:lstStyle/>
          <a:p>
            <a:pPr/>
            <a:r>
              <a:t>30 Years Transforming Legacy</a:t>
            </a:r>
          </a:p>
          <a:p>
            <a:pPr/>
            <a:r>
              <a:t>Companies -&gt; Digital</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As we start, here are three guiding principles:"/>
          <p:cNvSpPr txBox="1"/>
          <p:nvPr>
            <p:ph type="body" sz="half" idx="1"/>
          </p:nvPr>
        </p:nvSpPr>
        <p:spPr>
          <a:prstGeom prst="rect">
            <a:avLst/>
          </a:prstGeom>
        </p:spPr>
        <p:txBody>
          <a:bodyPr/>
          <a:lstStyle/>
          <a:p>
            <a:pPr/>
            <a:r>
              <a:t>As we start, here are three guiding principles: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HE SUM is greater than the parts.…"/>
          <p:cNvSpPr txBox="1"/>
          <p:nvPr>
            <p:ph type="body" idx="1"/>
          </p:nvPr>
        </p:nvSpPr>
        <p:spPr>
          <a:xfrm>
            <a:off x="1206500" y="3727666"/>
            <a:ext cx="21971000" cy="6260668"/>
          </a:xfrm>
          <a:prstGeom prst="rect">
            <a:avLst/>
          </a:prstGeom>
        </p:spPr>
        <p:txBody>
          <a:bodyPr/>
          <a:lstStyle/>
          <a:p>
            <a:pPr defTabSz="2340805">
              <a:defRPr spc="-222" sz="11136"/>
            </a:pPr>
            <a:r>
              <a:t>THE SUM is greater than the parts. </a:t>
            </a:r>
          </a:p>
          <a:p>
            <a:pPr defTabSz="2340805">
              <a:defRPr spc="-222" sz="11136"/>
            </a:pPr>
          </a:p>
          <a:p>
            <a:pPr defTabSz="2340805">
              <a:defRPr spc="-222" sz="11136"/>
            </a:pPr>
            <a:r>
              <a:t>Think about how the things we see today will connect.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Always be aware of your mental timetable:…"/>
          <p:cNvSpPr txBox="1"/>
          <p:nvPr>
            <p:ph type="body" idx="1"/>
          </p:nvPr>
        </p:nvSpPr>
        <p:spPr>
          <a:xfrm>
            <a:off x="1206500" y="2072254"/>
            <a:ext cx="21971001" cy="9571492"/>
          </a:xfrm>
          <a:prstGeom prst="rect">
            <a:avLst/>
          </a:prstGeom>
        </p:spPr>
        <p:txBody>
          <a:bodyPr/>
          <a:lstStyle/>
          <a:p>
            <a:pPr defTabSz="1926287">
              <a:defRPr spc="-183" sz="9164"/>
            </a:pPr>
            <a:r>
              <a:t>Always be aware of your mental timetable: </a:t>
            </a:r>
          </a:p>
          <a:p>
            <a:pPr defTabSz="1926287">
              <a:defRPr spc="-183" sz="9164"/>
            </a:pPr>
          </a:p>
          <a:p>
            <a:pPr defTabSz="1926287">
              <a:defRPr spc="-183" sz="9164"/>
            </a:pPr>
            <a:r>
              <a:t>Short term</a:t>
            </a:r>
          </a:p>
          <a:p>
            <a:pPr defTabSz="1926287">
              <a:defRPr spc="-183" sz="9164"/>
            </a:pPr>
            <a:r>
              <a:t>Mid term</a:t>
            </a:r>
          </a:p>
          <a:p>
            <a:pPr defTabSz="1926287">
              <a:defRPr spc="-183" sz="9164"/>
            </a:pPr>
            <a:r>
              <a:t>Long term</a:t>
            </a:r>
          </a:p>
          <a:p>
            <a:pPr defTabSz="1926287">
              <a:defRPr spc="-183" sz="9164"/>
            </a:pPr>
          </a:p>
          <a:p>
            <a:pPr defTabSz="1926287">
              <a:defRPr spc="-142" sz="7110"/>
            </a:pPr>
            <a:r>
              <a:t>Otherwise </a:t>
            </a:r>
            <a:r>
              <a:rPr u="sng"/>
              <a:t>it causes chaos</a:t>
            </a:r>
            <a:r>
              <a:t> when trying to talk about AI</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When possible, use the tool name or technology, not simply “AI”…"/>
          <p:cNvSpPr txBox="1"/>
          <p:nvPr>
            <p:ph type="body" sz="half" idx="1"/>
          </p:nvPr>
        </p:nvSpPr>
        <p:spPr>
          <a:xfrm>
            <a:off x="1206499" y="3887671"/>
            <a:ext cx="21971001" cy="5940658"/>
          </a:xfrm>
          <a:prstGeom prst="rect">
            <a:avLst/>
          </a:prstGeom>
        </p:spPr>
        <p:txBody>
          <a:bodyPr/>
          <a:lstStyle/>
          <a:p>
            <a:pPr defTabSz="2096971">
              <a:defRPr spc="-199" sz="9976"/>
            </a:pPr>
            <a:r>
              <a:t>When possible, use the tool name or technology, not simply “AI”</a:t>
            </a:r>
          </a:p>
          <a:p>
            <a:pPr defTabSz="2096971">
              <a:defRPr spc="-199" sz="9976"/>
            </a:pPr>
          </a:p>
          <a:p>
            <a:pPr defTabSz="2096971">
              <a:defRPr spc="-103" sz="5160"/>
            </a:pPr>
            <a:r>
              <a:t>GPT4, o3, Sonnet 3.7, Grok 3, Llama 4, Mistral, ElevenLabs, HeyGen, Flux, MidJourney, Mistral, Deepseek, Runway, Kling, Viggle, NeRFs, LivePortrait, Gaussian Splats, Diffusion,…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Four AI Trends to Know"/>
          <p:cNvSpPr txBox="1"/>
          <p:nvPr>
            <p:ph type="body" sz="half" idx="1"/>
          </p:nvPr>
        </p:nvSpPr>
        <p:spPr>
          <a:prstGeom prst="rect">
            <a:avLst/>
          </a:prstGeom>
        </p:spPr>
        <p:txBody>
          <a:bodyPr/>
          <a:lstStyle/>
          <a:p>
            <a:pPr/>
            <a:r>
              <a:t>Four AI Trends to Know</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rend One: Basic Generative AI…"/>
          <p:cNvSpPr txBox="1"/>
          <p:nvPr>
            <p:ph type="body" idx="1"/>
          </p:nvPr>
        </p:nvSpPr>
        <p:spPr>
          <a:xfrm>
            <a:off x="1206500" y="2269113"/>
            <a:ext cx="21971000" cy="9177774"/>
          </a:xfrm>
          <a:prstGeom prst="rect">
            <a:avLst/>
          </a:prstGeom>
        </p:spPr>
        <p:txBody>
          <a:bodyPr/>
          <a:lstStyle/>
          <a:p>
            <a:pPr defTabSz="1853137">
              <a:defRPr spc="-176" sz="8816"/>
            </a:pPr>
            <a:r>
              <a:t>Trend One: Basic </a:t>
            </a:r>
            <a:r>
              <a:rPr u="sng"/>
              <a:t>Generative</a:t>
            </a:r>
            <a:r>
              <a:t> AI</a:t>
            </a:r>
          </a:p>
          <a:p>
            <a:pPr defTabSz="1853137">
              <a:defRPr spc="-176" sz="8816"/>
            </a:pPr>
          </a:p>
          <a:p>
            <a:pPr defTabSz="1853137">
              <a:defRPr spc="-176" sz="8816"/>
            </a:pPr>
            <a:r>
              <a:t>Traditional Chat</a:t>
            </a:r>
          </a:p>
          <a:p>
            <a:pPr defTabSz="1853137">
              <a:defRPr spc="-176" sz="8816"/>
            </a:pPr>
            <a:r>
              <a:t>Image generation</a:t>
            </a:r>
          </a:p>
          <a:p>
            <a:pPr defTabSz="1853137">
              <a:defRPr spc="-176" sz="8816"/>
            </a:pPr>
            <a:r>
              <a:t>Video creation</a:t>
            </a:r>
          </a:p>
          <a:p>
            <a:pPr defTabSz="1853137">
              <a:defRPr spc="-176" sz="8816"/>
            </a:pPr>
          </a:p>
          <a:p>
            <a:pPr defTabSz="1853137">
              <a:defRPr i="1" spc="-176" sz="8816">
                <a:latin typeface="+mn-lt"/>
                <a:ea typeface="+mn-ea"/>
                <a:cs typeface="+mn-cs"/>
                <a:sym typeface="Helvetica Neue"/>
              </a:defRPr>
            </a:pPr>
            <a:r>
              <a:t>WE’RE SKIPPING THIS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rend TWO: Multimodality…"/>
          <p:cNvSpPr txBox="1"/>
          <p:nvPr>
            <p:ph type="body" idx="1"/>
          </p:nvPr>
        </p:nvSpPr>
        <p:spPr>
          <a:xfrm>
            <a:off x="1206500" y="2269113"/>
            <a:ext cx="21971000" cy="9177774"/>
          </a:xfrm>
          <a:prstGeom prst="rect">
            <a:avLst/>
          </a:prstGeom>
        </p:spPr>
        <p:txBody>
          <a:bodyPr/>
          <a:lstStyle/>
          <a:p>
            <a:pPr/>
            <a:r>
              <a:t>Trend TWO: Multimodality</a:t>
            </a:r>
          </a:p>
          <a:p>
            <a:pPr/>
          </a:p>
          <a:p>
            <a:pPr/>
            <a:r>
              <a:t>Interacting with AI using audio, images, or video</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ChatGPT Voice…"/>
          <p:cNvSpPr txBox="1"/>
          <p:nvPr>
            <p:ph type="body" sz="half" idx="1"/>
          </p:nvPr>
        </p:nvSpPr>
        <p:spPr>
          <a:xfrm>
            <a:off x="1206500" y="1510184"/>
            <a:ext cx="21971000" cy="3874313"/>
          </a:xfrm>
          <a:prstGeom prst="rect">
            <a:avLst/>
          </a:prstGeom>
        </p:spPr>
        <p:txBody>
          <a:bodyPr/>
          <a:lstStyle/>
          <a:p>
            <a:pPr defTabSz="1804370">
              <a:defRPr spc="-171" sz="8584"/>
            </a:pPr>
            <a:r>
              <a:t>ChatGPT Voice</a:t>
            </a:r>
          </a:p>
          <a:p>
            <a:pPr defTabSz="1804370">
              <a:defRPr spc="-118" sz="5920"/>
            </a:pPr>
            <a:r>
              <a:t>Switch to screen share and index cards</a:t>
            </a:r>
          </a:p>
          <a:p>
            <a:pPr defTabSz="1804370">
              <a:defRPr spc="-118" sz="5920"/>
            </a:pPr>
          </a:p>
          <a:p>
            <a:pPr defTabSz="1804370">
              <a:defRPr spc="-118" sz="5920"/>
            </a:pPr>
            <a:r>
              <a:rPr u="sng">
                <a:hlinkClick r:id="rId2" invalidUrl="" action="" tgtFrame="" tooltip="" history="1" highlightClick="0" endSnd="0"/>
              </a:rPr>
              <a:t>https://openai.com/index/chatgpt-can-now-see-hear-and-speak/</a:t>
            </a:r>
            <a:r>
              <a:t> </a:t>
            </a:r>
          </a:p>
        </p:txBody>
      </p:sp>
      <p:sp>
        <p:nvSpPr>
          <p:cNvPr id="255" name="Talk with me about the presentation…"/>
          <p:cNvSpPr txBox="1"/>
          <p:nvPr/>
        </p:nvSpPr>
        <p:spPr>
          <a:xfrm>
            <a:off x="998683" y="6173102"/>
            <a:ext cx="22386634" cy="61466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1016000" indent="-1016000">
              <a:lnSpc>
                <a:spcPct val="80000"/>
              </a:lnSpc>
              <a:spcBef>
                <a:spcPts val="0"/>
              </a:spcBef>
              <a:buSzPct val="123000"/>
              <a:buChar char="•"/>
              <a:defRPr spc="-133" sz="6700">
                <a:latin typeface="Helvetica Neue Medium"/>
                <a:ea typeface="Helvetica Neue Medium"/>
                <a:cs typeface="Helvetica Neue Medium"/>
                <a:sym typeface="Helvetica Neue Medium"/>
              </a:defRPr>
            </a:pPr>
            <a:r>
              <a:t>Talk with me about the presentation</a:t>
            </a:r>
          </a:p>
          <a:p>
            <a:pPr marL="1016000" indent="-1016000">
              <a:lnSpc>
                <a:spcPct val="80000"/>
              </a:lnSpc>
              <a:spcBef>
                <a:spcPts val="0"/>
              </a:spcBef>
              <a:buSzPct val="123000"/>
              <a:buChar char="•"/>
              <a:defRPr spc="-133" sz="6700">
                <a:latin typeface="Helvetica Neue Medium"/>
                <a:ea typeface="Helvetica Neue Medium"/>
                <a:cs typeface="Helvetica Neue Medium"/>
                <a:sym typeface="Helvetica Neue Medium"/>
              </a:defRPr>
            </a:pPr>
            <a:r>
              <a:t>Screen share and browse the web</a:t>
            </a:r>
          </a:p>
          <a:p>
            <a:pPr marL="1016000" indent="-1016000">
              <a:lnSpc>
                <a:spcPct val="80000"/>
              </a:lnSpc>
              <a:spcBef>
                <a:spcPts val="0"/>
              </a:spcBef>
              <a:buSzPct val="123000"/>
              <a:buChar char="•"/>
              <a:defRPr spc="-133" sz="6700">
                <a:latin typeface="Helvetica Neue Medium"/>
                <a:ea typeface="Helvetica Neue Medium"/>
                <a:cs typeface="Helvetica Neue Medium"/>
                <a:sym typeface="Helvetica Neue Medium"/>
              </a:defRPr>
            </a:pPr>
            <a:r>
              <a:t>Look around the room</a:t>
            </a:r>
          </a:p>
          <a:p>
            <a:pPr marL="1016000" indent="-1016000">
              <a:lnSpc>
                <a:spcPct val="80000"/>
              </a:lnSpc>
              <a:spcBef>
                <a:spcPts val="0"/>
              </a:spcBef>
              <a:buSzPct val="123000"/>
              <a:buChar char="•"/>
              <a:defRPr spc="-133" sz="6700">
                <a:latin typeface="Helvetica Neue Medium"/>
                <a:ea typeface="Helvetica Neue Medium"/>
                <a:cs typeface="Helvetica Neue Medium"/>
                <a:sym typeface="Helvetica Neue Medium"/>
              </a:defRPr>
            </a:pPr>
            <a:r>
              <a:t>Talk about the people</a:t>
            </a:r>
          </a:p>
          <a:p>
            <a:pPr marL="1016000" indent="-1016000">
              <a:lnSpc>
                <a:spcPct val="80000"/>
              </a:lnSpc>
              <a:spcBef>
                <a:spcPts val="0"/>
              </a:spcBef>
              <a:buSzPct val="123000"/>
              <a:buChar char="•"/>
              <a:defRPr spc="-133" sz="6700">
                <a:latin typeface="Helvetica Neue Medium"/>
                <a:ea typeface="Helvetica Neue Medium"/>
                <a:cs typeface="Helvetica Neue Medium"/>
                <a:sym typeface="Helvetica Neue Medium"/>
              </a:defRPr>
            </a:pPr>
            <a:r>
              <a:t>Give me a description of the room for a real estate listing</a:t>
            </a:r>
          </a:p>
          <a:p>
            <a:pPr marL="1016000" indent="-1016000">
              <a:lnSpc>
                <a:spcPct val="80000"/>
              </a:lnSpc>
              <a:spcBef>
                <a:spcPts val="0"/>
              </a:spcBef>
              <a:buSzPct val="123000"/>
              <a:buChar char="•"/>
              <a:defRPr spc="-133" sz="6700">
                <a:latin typeface="Helvetica Neue Medium"/>
                <a:ea typeface="Helvetica Neue Medium"/>
                <a:cs typeface="Helvetica Neue Medium"/>
                <a:sym typeface="Helvetica Neue Medium"/>
              </a:defRPr>
            </a:pPr>
            <a:r>
              <a:t>Do it in Spanish.  French. German. </a:t>
            </a:r>
          </a:p>
          <a:p>
            <a:pPr marL="1016000" indent="-1016000">
              <a:lnSpc>
                <a:spcPct val="80000"/>
              </a:lnSpc>
              <a:spcBef>
                <a:spcPts val="0"/>
              </a:spcBef>
              <a:buSzPct val="123000"/>
              <a:buChar char="•"/>
              <a:defRPr spc="-133" sz="6700">
                <a:latin typeface="Helvetica Neue Medium"/>
                <a:ea typeface="Helvetica Neue Medium"/>
                <a:cs typeface="Helvetica Neue Medium"/>
                <a:sym typeface="Helvetica Neue Medium"/>
              </a:defRPr>
            </a:pPr>
            <a:r>
              <a:t>Show a math problem and explain it in a realty example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Multimodal AI actually understands the sound waves of my voice as audio and does not convert them into text. That’s what most people don’t realize…just as you hear and understand sound, it understands sound rather than transcribing it."/>
          <p:cNvSpPr txBox="1"/>
          <p:nvPr>
            <p:ph type="body" idx="1"/>
          </p:nvPr>
        </p:nvSpPr>
        <p:spPr>
          <a:xfrm>
            <a:off x="1206499" y="3225203"/>
            <a:ext cx="21971001" cy="7265594"/>
          </a:xfrm>
          <a:prstGeom prst="rect">
            <a:avLst/>
          </a:prstGeom>
        </p:spPr>
        <p:txBody>
          <a:bodyPr/>
          <a:lstStyle/>
          <a:p>
            <a:pPr defTabSz="1853137">
              <a:defRPr spc="-176" sz="8816"/>
            </a:pPr>
            <a:r>
              <a:t>Multimodal AI actually understands the sound waves of my voice as audio and does not convert them into text. That’s what most people don’t realize…just as you hear and understand sound, it </a:t>
            </a:r>
            <a:r>
              <a:rPr i="1">
                <a:latin typeface="+mn-lt"/>
                <a:ea typeface="+mn-ea"/>
                <a:cs typeface="+mn-cs"/>
                <a:sym typeface="Helvetica Neue"/>
              </a:rPr>
              <a:t>understands</a:t>
            </a:r>
            <a:r>
              <a:t> sound rather than transcribing it.</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Record HeyGen Demo Video:"/>
          <p:cNvSpPr txBox="1"/>
          <p:nvPr>
            <p:ph type="title"/>
          </p:nvPr>
        </p:nvSpPr>
        <p:spPr>
          <a:prstGeom prst="rect">
            <a:avLst/>
          </a:prstGeom>
        </p:spPr>
        <p:txBody>
          <a:bodyPr/>
          <a:lstStyle/>
          <a:p>
            <a:pPr/>
            <a:r>
              <a:t>Record HeyGen Demo Video:</a:t>
            </a:r>
          </a:p>
        </p:txBody>
      </p:sp>
      <p:sp>
        <p:nvSpPr>
          <p:cNvPr id="260" name="Two Volunteers - Male/Female"/>
          <p:cNvSpPr txBox="1"/>
          <p:nvPr>
            <p:ph type="body" idx="21"/>
          </p:nvPr>
        </p:nvSpPr>
        <p:spPr>
          <a:xfrm>
            <a:off x="1206500" y="2245962"/>
            <a:ext cx="21971000" cy="1654562"/>
          </a:xfrm>
          <a:prstGeom prst="rect">
            <a:avLst/>
          </a:prstGeom>
          <a:extLst>
            <a:ext uri="{C572A759-6A51-4108-AA02-DFA0A04FC94B}">
              <ma14:wrappingTextBoxFlag xmlns:ma14="http://schemas.microsoft.com/office/mac/drawingml/2011/main" val="1"/>
            </a:ext>
          </a:extLst>
        </p:spPr>
        <p:txBody>
          <a:bodyPr/>
          <a:lstStyle>
            <a:lvl1pPr defTabSz="775969">
              <a:defRPr sz="5170"/>
            </a:lvl1pPr>
          </a:lstStyle>
          <a:p>
            <a:pPr/>
            <a:r>
              <a:t>Two Volunteers - Male/Female</a:t>
            </a:r>
          </a:p>
        </p:txBody>
      </p:sp>
      <p:sp>
        <p:nvSpPr>
          <p:cNvPr id="261" name="Quick hello tell us your name and where you grew up.…"/>
          <p:cNvSpPr txBox="1"/>
          <p:nvPr>
            <p:ph type="body" idx="1"/>
          </p:nvPr>
        </p:nvSpPr>
        <p:spPr>
          <a:xfrm>
            <a:off x="1206499" y="3761267"/>
            <a:ext cx="21971001" cy="8256012"/>
          </a:xfrm>
          <a:prstGeom prst="rect">
            <a:avLst/>
          </a:prstGeom>
        </p:spPr>
        <p:txBody>
          <a:bodyPr/>
          <a:lstStyle/>
          <a:p>
            <a:pPr>
              <a:defRPr sz="8000"/>
            </a:pPr>
            <a:r>
              <a:t>Quick hello tell us your name and where you grew up.</a:t>
            </a:r>
          </a:p>
          <a:p>
            <a:pPr>
              <a:defRPr sz="8000"/>
            </a:pPr>
            <a:r>
              <a:t>How did you get into real estate?</a:t>
            </a:r>
          </a:p>
          <a:p>
            <a:pPr>
              <a:defRPr sz="8000"/>
            </a:pPr>
            <a:r>
              <a:t>What’s the coolest property you have for sale right now?</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Burpee Seed Catalog…"/>
          <p:cNvSpPr txBox="1"/>
          <p:nvPr>
            <p:ph type="body" sz="half" idx="1"/>
          </p:nvPr>
        </p:nvSpPr>
        <p:spPr>
          <a:prstGeom prst="rect">
            <a:avLst/>
          </a:prstGeom>
        </p:spPr>
        <p:txBody>
          <a:bodyPr/>
          <a:lstStyle/>
          <a:p>
            <a:pPr/>
            <a:r>
              <a:t>Burpee Seed Catalog</a:t>
            </a:r>
          </a:p>
          <a:p>
            <a:pPr/>
            <a:r>
              <a:t>Print -&gt; eCommerce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AirDrop and Upload"/>
          <p:cNvSpPr txBox="1"/>
          <p:nvPr>
            <p:ph type="body" sz="half" idx="1"/>
          </p:nvPr>
        </p:nvSpPr>
        <p:spPr>
          <a:xfrm>
            <a:off x="1206499" y="1333006"/>
            <a:ext cx="21971001" cy="3874314"/>
          </a:xfrm>
          <a:prstGeom prst="rect">
            <a:avLst/>
          </a:prstGeom>
        </p:spPr>
        <p:txBody>
          <a:bodyPr/>
          <a:lstStyle/>
          <a:p>
            <a:pPr/>
            <a:r>
              <a:t>AirDrop and Upload</a:t>
            </a:r>
          </a:p>
        </p:txBody>
      </p:sp>
      <p:sp>
        <p:nvSpPr>
          <p:cNvPr id="264" name="Demo 1: Before…"/>
          <p:cNvSpPr txBox="1"/>
          <p:nvPr/>
        </p:nvSpPr>
        <p:spPr>
          <a:xfrm>
            <a:off x="2745109" y="5266737"/>
            <a:ext cx="18893782" cy="5707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r>
              <a:rPr u="sng">
                <a:hlinkClick r:id="rId2" invalidUrl="" action="" tgtFrame="" tooltip="" history="1" highlightClick="0" endSnd="0"/>
              </a:rPr>
              <a:t>Demo 1: Before</a:t>
            </a:r>
            <a:r>
              <a:t> </a:t>
            </a:r>
          </a:p>
          <a:p>
            <a:pPr algn="ctr"/>
            <a:r>
              <a:rPr u="sng">
                <a:hlinkClick r:id="rId3" invalidUrl="" action="" tgtFrame="" tooltip="" history="1" highlightClick="0" endSnd="0"/>
              </a:rPr>
              <a:t>Demo 2: French</a:t>
            </a:r>
            <a:r>
              <a:t> </a:t>
            </a:r>
          </a:p>
          <a:p>
            <a:pPr algn="ctr"/>
            <a:r>
              <a:rPr u="sng">
                <a:hlinkClick r:id="rId4" invalidUrl="" action="" tgtFrame="" tooltip="" history="1" highlightClick="0" endSnd="0"/>
              </a:rPr>
              <a:t>Demo 2: Before</a:t>
            </a:r>
          </a:p>
          <a:p>
            <a:pPr algn="ctr"/>
            <a:r>
              <a:rPr u="sng">
                <a:hlinkClick r:id="rId5" invalidUrl="" action="" tgtFrame="" tooltip="" history="1" highlightClick="0" endSnd="0"/>
              </a:rPr>
              <a:t>Demo 2: Portuguese</a:t>
            </a:r>
            <a:r>
              <a:t> </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ElevenLabs Audio Cloning"/>
          <p:cNvSpPr txBox="1"/>
          <p:nvPr>
            <p:ph type="body" sz="half" idx="1"/>
          </p:nvPr>
        </p:nvSpPr>
        <p:spPr>
          <a:prstGeom prst="rect">
            <a:avLst/>
          </a:prstGeom>
        </p:spPr>
        <p:txBody>
          <a:bodyPr/>
          <a:lstStyle/>
          <a:p>
            <a:pPr/>
            <a:r>
              <a:t>ElevenLabs Audio Cloning</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Our peers are using AI…"/>
          <p:cNvSpPr txBox="1"/>
          <p:nvPr>
            <p:ph type="body" sz="half" idx="1"/>
          </p:nvPr>
        </p:nvSpPr>
        <p:spPr>
          <a:prstGeom prst="rect">
            <a:avLst/>
          </a:prstGeom>
        </p:spPr>
        <p:txBody>
          <a:bodyPr/>
          <a:lstStyle/>
          <a:p>
            <a:pPr/>
            <a:r>
              <a:t>Our peers are using AI</a:t>
            </a:r>
          </a:p>
          <a:p>
            <a:pPr/>
            <a:r>
              <a:t>We do not always know it.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elemundo - Fall 2023…"/>
          <p:cNvSpPr txBox="1"/>
          <p:nvPr>
            <p:ph type="body" sz="half" idx="1"/>
          </p:nvPr>
        </p:nvSpPr>
        <p:spPr>
          <a:prstGeom prst="rect">
            <a:avLst/>
          </a:prstGeom>
        </p:spPr>
        <p:txBody>
          <a:bodyPr/>
          <a:lstStyle/>
          <a:p>
            <a:pPr defTabSz="1487386">
              <a:defRPr spc="-141" sz="7076"/>
            </a:pPr>
            <a:r>
              <a:t>Telemundo - Fall </a:t>
            </a:r>
            <a:r>
              <a:rPr>
                <a:solidFill>
                  <a:srgbClr val="E3FF0F"/>
                </a:solidFill>
              </a:rPr>
              <a:t>2023</a:t>
            </a:r>
            <a:br/>
          </a:p>
          <a:p>
            <a:pPr defTabSz="1487386">
              <a:defRPr spc="-141" sz="7076"/>
            </a:pPr>
            <a:r>
              <a:t>Translation with voice over</a:t>
            </a:r>
          </a:p>
          <a:p>
            <a:pPr defTabSz="1487386">
              <a:defRPr spc="-141" sz="7076"/>
            </a:pPr>
            <a:r>
              <a:rPr u="sng">
                <a:hlinkClick r:id="rId2" invalidUrl="" action="" tgtFrame="" tooltip="" history="1" highlightClick="0" endSnd="0"/>
              </a:rPr>
              <a:t>https://www.youtube.com/watch?v=51oWEqXlmas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CoastTV Salutes - July 2023…"/>
          <p:cNvSpPr txBox="1"/>
          <p:nvPr>
            <p:ph type="body" sz="half" idx="1"/>
          </p:nvPr>
        </p:nvSpPr>
        <p:spPr>
          <a:prstGeom prst="rect">
            <a:avLst/>
          </a:prstGeom>
        </p:spPr>
        <p:txBody>
          <a:bodyPr/>
          <a:lstStyle/>
          <a:p>
            <a:pPr defTabSz="1438619">
              <a:defRPr spc="-136" sz="6843"/>
            </a:pPr>
            <a:r>
              <a:t>CoastTV Salutes - July </a:t>
            </a:r>
            <a:r>
              <a:rPr>
                <a:solidFill>
                  <a:srgbClr val="F6FF0C"/>
                </a:solidFill>
              </a:rPr>
              <a:t>2023</a:t>
            </a:r>
            <a:br/>
          </a:p>
          <a:p>
            <a:pPr defTabSz="1438619">
              <a:defRPr spc="-136" sz="6843"/>
            </a:pPr>
            <a:r>
              <a:t>Two Voices… which is AI?</a:t>
            </a:r>
          </a:p>
          <a:p>
            <a:pPr defTabSz="1438619">
              <a:defRPr spc="-136" sz="6843"/>
            </a:pPr>
            <a:r>
              <a:rPr u="sng">
                <a:hlinkClick r:id="rId2" invalidUrl="" action="" tgtFrame="" tooltip="" history="1" highlightClick="0" endSnd="0"/>
              </a:rPr>
              <a:t>https://youtu.be/vU_T4sWc1oY?si=PMczVadb-JYFBJw7</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Both examples are employees being enterprising on their own."/>
          <p:cNvSpPr txBox="1"/>
          <p:nvPr>
            <p:ph type="body" sz="half" idx="1"/>
          </p:nvPr>
        </p:nvSpPr>
        <p:spPr>
          <a:prstGeom prst="rect">
            <a:avLst/>
          </a:prstGeom>
        </p:spPr>
        <p:txBody>
          <a:bodyPr/>
          <a:lstStyle/>
          <a:p>
            <a:pPr/>
            <a:r>
              <a:t>Both examples are employees being enterprising on their own.</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rend THREE: Agency…"/>
          <p:cNvSpPr txBox="1"/>
          <p:nvPr>
            <p:ph type="body" idx="1"/>
          </p:nvPr>
        </p:nvSpPr>
        <p:spPr>
          <a:xfrm>
            <a:off x="1206500" y="2269113"/>
            <a:ext cx="21971000" cy="9177774"/>
          </a:xfrm>
          <a:prstGeom prst="rect">
            <a:avLst/>
          </a:prstGeom>
        </p:spPr>
        <p:txBody>
          <a:bodyPr/>
          <a:lstStyle/>
          <a:p>
            <a:pPr/>
            <a:r>
              <a:t>Trend THREE: Agency</a:t>
            </a:r>
          </a:p>
          <a:p>
            <a:pPr/>
          </a:p>
          <a:p>
            <a:pPr/>
            <a:r>
              <a:t>AI taking actions on your behalf</a:t>
            </a:r>
          </a:p>
          <a:p>
            <a:pPr/>
            <a:r>
              <a:t>Language is an </a:t>
            </a:r>
            <a:r>
              <a:rPr i="1">
                <a:latin typeface="+mn-lt"/>
                <a:ea typeface="+mn-ea"/>
                <a:cs typeface="+mn-cs"/>
                <a:sym typeface="Helvetica Neue"/>
              </a:rPr>
              <a:t>interface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Perplexity Deep Research Demo…"/>
          <p:cNvSpPr txBox="1"/>
          <p:nvPr>
            <p:ph type="body" idx="1"/>
          </p:nvPr>
        </p:nvSpPr>
        <p:spPr>
          <a:xfrm>
            <a:off x="1206500" y="1173478"/>
            <a:ext cx="21971000" cy="10448640"/>
          </a:xfrm>
          <a:prstGeom prst="rect">
            <a:avLst/>
          </a:prstGeom>
        </p:spPr>
        <p:txBody>
          <a:bodyPr/>
          <a:lstStyle/>
          <a:p>
            <a:pPr defTabSz="1292319">
              <a:defRPr spc="-122" sz="6147"/>
            </a:pPr>
            <a:r>
              <a:t>Perplexity Deep Research Demo</a:t>
            </a:r>
          </a:p>
          <a:p>
            <a:pPr defTabSz="1292319">
              <a:defRPr spc="-122" sz="6147"/>
            </a:pPr>
          </a:p>
          <a:p>
            <a:pPr defTabSz="1292319">
              <a:defRPr spc="-122" sz="6147"/>
            </a:pPr>
            <a:r>
              <a:t>“I'd like to get a recommendation on a home to purchase in Sussex County Delaware for $750,000 or less. I'd like to try to identify the best value for that price that I could hold onto and resell and I'd like to find the strongest realtor in the area to represent me as a buyer.”</a:t>
            </a:r>
          </a:p>
          <a:p>
            <a:pPr defTabSz="1292319">
              <a:defRPr spc="-122" sz="6147"/>
            </a:pPr>
          </a:p>
          <a:p>
            <a:pPr defTabSz="1292319">
              <a:defRPr spc="-122" sz="6147"/>
            </a:pPr>
            <a:r>
              <a:rPr u="sng">
                <a:hlinkClick r:id="rId2" invalidUrl="" action="" tgtFrame="" tooltip="" history="1" highlightClick="0" endSnd="0"/>
              </a:rPr>
              <a:t>https://www.perplexity.ai/</a:t>
            </a:r>
            <a:r>
              <a:t> </a:t>
            </a:r>
          </a:p>
          <a:p>
            <a:pPr defTabSz="1292319">
              <a:defRPr spc="-122" sz="6147"/>
            </a:pPr>
          </a:p>
          <a:p>
            <a:pPr defTabSz="1292319">
              <a:defRPr spc="-122" sz="6147"/>
            </a:pPr>
            <a:r>
              <a:t>Backup: </a:t>
            </a:r>
            <a:r>
              <a:rPr u="sng">
                <a:hlinkClick r:id="rId3" invalidUrl="" action="" tgtFrame="" tooltip="" history="1" highlightClick="0" endSnd="0"/>
              </a:rPr>
              <a:t>https://www.perplexity.ai/search/i-d-like-to-get-a-recommendati-TQBjHA63Qc.fehbgIGf4hA</a:t>
            </a:r>
            <a:r>
              <a:t>  </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imple.ai  &lt;-LINK…"/>
          <p:cNvSpPr txBox="1"/>
          <p:nvPr>
            <p:ph type="body" idx="1"/>
          </p:nvPr>
        </p:nvSpPr>
        <p:spPr>
          <a:xfrm>
            <a:off x="1206500" y="2218719"/>
            <a:ext cx="21971000" cy="9278562"/>
          </a:xfrm>
          <a:prstGeom prst="rect">
            <a:avLst/>
          </a:prstGeom>
        </p:spPr>
        <p:txBody>
          <a:bodyPr/>
          <a:lstStyle/>
          <a:p>
            <a:pPr defTabSz="1779987">
              <a:defRPr spc="-169" sz="8468"/>
            </a:pPr>
            <a:r>
              <a:rPr u="sng">
                <a:hlinkClick r:id="rId2" invalidUrl="" action="" tgtFrame="" tooltip="" history="1" highlightClick="0" endSnd="0"/>
              </a:rPr>
              <a:t>Simple.ai </a:t>
            </a:r>
            <a:r>
              <a:t> &lt;-LINK</a:t>
            </a:r>
          </a:p>
          <a:p>
            <a:pPr defTabSz="1779987">
              <a:defRPr spc="-169" sz="8468"/>
            </a:pPr>
          </a:p>
          <a:p>
            <a:pPr defTabSz="1779987">
              <a:defRPr spc="-169" sz="8468"/>
            </a:pPr>
            <a:r>
              <a:t>Demo with Kathleen</a:t>
            </a:r>
          </a:p>
          <a:p>
            <a:pPr defTabSz="1779987">
              <a:defRPr spc="-169" sz="8468"/>
            </a:pPr>
          </a:p>
          <a:p>
            <a:pPr defTabSz="1779987">
              <a:defRPr spc="-169" sz="8468"/>
            </a:pPr>
            <a:r>
              <a:t>Audience help:  Write down five things we want to find out from Kathleen on index cards</a:t>
            </a:r>
          </a:p>
          <a:p>
            <a:pPr defTabSz="1779987">
              <a:defRPr spc="-169" sz="8468"/>
            </a:pPr>
          </a:p>
          <a:p>
            <a:pPr defTabSz="1779987">
              <a:defRPr spc="-169" sz="8468"/>
            </a:pPr>
            <a:r>
              <a:t>Switch to app view</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Companies are building business agents that answer the phone.…"/>
          <p:cNvSpPr txBox="1"/>
          <p:nvPr>
            <p:ph type="body" idx="1"/>
          </p:nvPr>
        </p:nvSpPr>
        <p:spPr>
          <a:xfrm>
            <a:off x="1206500" y="3067188"/>
            <a:ext cx="21971001" cy="7581624"/>
          </a:xfrm>
          <a:prstGeom prst="rect">
            <a:avLst/>
          </a:prstGeom>
        </p:spPr>
        <p:txBody>
          <a:bodyPr/>
          <a:lstStyle/>
          <a:p>
            <a:pPr defTabSz="1999437">
              <a:defRPr spc="-190" sz="9512"/>
            </a:pPr>
            <a:r>
              <a:t>Companies are building business agents that </a:t>
            </a:r>
            <a:r>
              <a:rPr i="1">
                <a:latin typeface="+mn-lt"/>
                <a:ea typeface="+mn-ea"/>
                <a:cs typeface="+mn-cs"/>
                <a:sym typeface="Helvetica Neue"/>
              </a:rPr>
              <a:t>answer the phone</a:t>
            </a:r>
            <a:r>
              <a:t>.</a:t>
            </a:r>
          </a:p>
          <a:p>
            <a:pPr defTabSz="1999437">
              <a:defRPr spc="-190" sz="9512"/>
            </a:pPr>
          </a:p>
          <a:p>
            <a:pPr defTabSz="1999437">
              <a:defRPr spc="-190" sz="9512"/>
            </a:pPr>
            <a:r>
              <a:t> Vendors are including secret handshakes so two agents know when an agent is calling another agent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Jewelry Television…"/>
          <p:cNvSpPr txBox="1"/>
          <p:nvPr>
            <p:ph type="body" sz="half" idx="1"/>
          </p:nvPr>
        </p:nvSpPr>
        <p:spPr>
          <a:prstGeom prst="rect">
            <a:avLst/>
          </a:prstGeom>
        </p:spPr>
        <p:txBody>
          <a:bodyPr/>
          <a:lstStyle/>
          <a:p>
            <a:pPr/>
            <a:r>
              <a:t>Jewelry Television</a:t>
            </a:r>
          </a:p>
          <a:p>
            <a:pPr/>
            <a:r>
              <a:t>Home Shopping -&gt; eCommerce</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Boardy.ai &lt;-LINK…"/>
          <p:cNvSpPr txBox="1"/>
          <p:nvPr>
            <p:ph type="body" idx="1"/>
          </p:nvPr>
        </p:nvSpPr>
        <p:spPr>
          <a:xfrm>
            <a:off x="1206499" y="3597162"/>
            <a:ext cx="21971001" cy="6521676"/>
          </a:xfrm>
          <a:prstGeom prst="rect">
            <a:avLst/>
          </a:prstGeom>
        </p:spPr>
        <p:txBody>
          <a:bodyPr/>
          <a:lstStyle/>
          <a:p>
            <a:pPr defTabSz="1658070">
              <a:defRPr spc="-157" sz="7887"/>
            </a:pPr>
            <a:r>
              <a:rPr u="sng">
                <a:hlinkClick r:id="rId2" invalidUrl="" action="" tgtFrame="" tooltip="" history="1" highlightClick="0" endSnd="0"/>
              </a:rPr>
              <a:t>Boardy.ai</a:t>
            </a:r>
            <a:r>
              <a:t> &lt;-LINK</a:t>
            </a:r>
          </a:p>
          <a:p>
            <a:pPr defTabSz="1658070">
              <a:defRPr spc="-157" sz="7887"/>
            </a:pPr>
          </a:p>
          <a:p>
            <a:pPr defTabSz="1658070">
              <a:defRPr spc="-157" sz="7887"/>
            </a:pPr>
            <a:r>
              <a:t>I need another volunteer!</a:t>
            </a:r>
          </a:p>
          <a:p>
            <a:pPr defTabSz="1658070">
              <a:defRPr spc="-157" sz="7887"/>
            </a:pPr>
            <a:r>
              <a:t>Someone with a few hobbies and other interests.</a:t>
            </a:r>
          </a:p>
          <a:p>
            <a:pPr defTabSz="1658070">
              <a:defRPr spc="-157" sz="7887"/>
            </a:pPr>
          </a:p>
          <a:p>
            <a:pPr defTabSz="1658070">
              <a:defRPr spc="-157" sz="7887"/>
            </a:pPr>
            <a:r>
              <a:t>Switch to phone view.  Call Boardy!</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Boardy shows what happens when you put a language layer on top of a large database like LinkedIn.…"/>
          <p:cNvSpPr txBox="1"/>
          <p:nvPr>
            <p:ph type="body" sz="half" idx="1"/>
          </p:nvPr>
        </p:nvSpPr>
        <p:spPr>
          <a:xfrm>
            <a:off x="1206500" y="3891737"/>
            <a:ext cx="21971001" cy="5932526"/>
          </a:xfrm>
          <a:prstGeom prst="rect">
            <a:avLst/>
          </a:prstGeom>
        </p:spPr>
        <p:txBody>
          <a:bodyPr/>
          <a:lstStyle/>
          <a:p>
            <a:pPr defTabSz="1487386">
              <a:defRPr spc="-141" sz="7076"/>
            </a:pPr>
            <a:r>
              <a:t>Boardy shows what happens when you put a language layer on top of a large database like LinkedIn.  </a:t>
            </a:r>
          </a:p>
          <a:p>
            <a:pPr defTabSz="1487386">
              <a:defRPr spc="-141" sz="7076"/>
            </a:pPr>
          </a:p>
          <a:p>
            <a:pPr defTabSz="1487386">
              <a:defRPr spc="-141" sz="7076"/>
            </a:pPr>
            <a:r>
              <a:t> Imagine if you could talk to real estate listings in the same way?</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Check on HeyGen progress"/>
          <p:cNvSpPr txBox="1"/>
          <p:nvPr>
            <p:ph type="body" sz="half" idx="1"/>
          </p:nvPr>
        </p:nvSpPr>
        <p:spPr>
          <a:prstGeom prst="rect">
            <a:avLst/>
          </a:prstGeom>
        </p:spPr>
        <p:txBody>
          <a:bodyPr/>
          <a:lstStyle/>
          <a:p>
            <a:pPr/>
            <a:r>
              <a:t>Check on HeyGen progress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rend FOUR: Co-Pilots…"/>
          <p:cNvSpPr txBox="1"/>
          <p:nvPr>
            <p:ph type="body" idx="1"/>
          </p:nvPr>
        </p:nvSpPr>
        <p:spPr>
          <a:xfrm>
            <a:off x="1206500" y="2269113"/>
            <a:ext cx="21971000" cy="9177774"/>
          </a:xfrm>
          <a:prstGeom prst="rect">
            <a:avLst/>
          </a:prstGeom>
        </p:spPr>
        <p:txBody>
          <a:bodyPr/>
          <a:lstStyle/>
          <a:p>
            <a:pPr/>
            <a:r>
              <a:t>Trend FOUR: Co-Pilots</a:t>
            </a:r>
          </a:p>
          <a:p>
            <a:pPr/>
          </a:p>
          <a:p>
            <a:pPr/>
            <a:r>
              <a:t>Working with AI to write code.</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Demonstrate Twitter Opener…"/>
          <p:cNvSpPr txBox="1"/>
          <p:nvPr>
            <p:ph type="body" idx="1"/>
          </p:nvPr>
        </p:nvSpPr>
        <p:spPr>
          <a:xfrm>
            <a:off x="1206500" y="2023807"/>
            <a:ext cx="21971000" cy="9668386"/>
          </a:xfrm>
          <a:prstGeom prst="rect">
            <a:avLst/>
          </a:prstGeom>
        </p:spPr>
        <p:txBody>
          <a:bodyPr/>
          <a:lstStyle/>
          <a:p>
            <a:pPr defTabSz="1755604">
              <a:defRPr spc="-167" sz="8352"/>
            </a:pPr>
            <a:r>
              <a:t>Demonstrate Twitter Opener</a:t>
            </a:r>
          </a:p>
          <a:p>
            <a:pPr defTabSz="1755604">
              <a:defRPr spc="-167" sz="8352"/>
            </a:pPr>
          </a:p>
          <a:p>
            <a:pPr defTabSz="1755604">
              <a:defRPr spc="-167" sz="8352"/>
            </a:pPr>
            <a:r>
              <a:t>11  Twitter accounts filtered by a date range sorted to chronological minus replies</a:t>
            </a:r>
          </a:p>
          <a:p>
            <a:pPr defTabSz="1755604">
              <a:defRPr spc="-167" sz="8352"/>
            </a:pPr>
          </a:p>
          <a:p>
            <a:pPr defTabSz="1755604">
              <a:defRPr spc="-167" sz="8352"/>
            </a:pPr>
            <a:r>
              <a:t> Open all the tweets in a new tab</a:t>
            </a:r>
          </a:p>
          <a:p>
            <a:pPr defTabSz="1755604">
              <a:defRPr spc="-167" sz="8352"/>
            </a:pPr>
          </a:p>
          <a:p>
            <a:pPr defTabSz="1755604">
              <a:defRPr spc="-167" sz="8352"/>
            </a:pPr>
            <a:r>
              <a:t>Save all of the open tabs to a text file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Mortgage preapproval agent…"/>
          <p:cNvSpPr txBox="1"/>
          <p:nvPr>
            <p:ph type="body" idx="1"/>
          </p:nvPr>
        </p:nvSpPr>
        <p:spPr>
          <a:xfrm>
            <a:off x="1206499" y="3634925"/>
            <a:ext cx="21971001" cy="6446150"/>
          </a:xfrm>
          <a:prstGeom prst="rect">
            <a:avLst/>
          </a:prstGeom>
        </p:spPr>
        <p:txBody>
          <a:bodyPr/>
          <a:lstStyle/>
          <a:p>
            <a:pPr defTabSz="2048204">
              <a:defRPr spc="-194" sz="9743"/>
            </a:pPr>
            <a:r>
              <a:t>Mortgage preapproval agent </a:t>
            </a:r>
          </a:p>
          <a:p>
            <a:pPr defTabSz="2048204">
              <a:defRPr spc="-194" sz="9743"/>
            </a:pPr>
          </a:p>
          <a:p>
            <a:pPr defTabSz="2048204">
              <a:defRPr spc="-194" sz="9743"/>
            </a:pPr>
            <a:r>
              <a:t>Bear with the 2x voice speed!</a:t>
            </a:r>
          </a:p>
          <a:p>
            <a:pPr defTabSz="2048204">
              <a:defRPr spc="-194" sz="9743"/>
            </a:pPr>
            <a:r>
              <a:rPr u="sng">
                <a:hlinkClick r:id="rId2" invalidUrl="" action="" tgtFrame="" tooltip="" history="1" highlightClick="0" endSnd="0"/>
              </a:rPr>
              <a:t>https://x.com/AtomSilverman/status/1891965335169008133</a:t>
            </a:r>
            <a:r>
              <a:t> </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rend FIVE: Computer Use…"/>
          <p:cNvSpPr txBox="1"/>
          <p:nvPr>
            <p:ph type="body" idx="1"/>
          </p:nvPr>
        </p:nvSpPr>
        <p:spPr>
          <a:xfrm>
            <a:off x="1206500" y="2269113"/>
            <a:ext cx="21971000" cy="9177774"/>
          </a:xfrm>
          <a:prstGeom prst="rect">
            <a:avLst/>
          </a:prstGeom>
        </p:spPr>
        <p:txBody>
          <a:bodyPr/>
          <a:lstStyle/>
          <a:p>
            <a:pPr/>
            <a:r>
              <a:t>Trend FIVE: Computer Use</a:t>
            </a:r>
          </a:p>
          <a:p>
            <a:pPr/>
          </a:p>
          <a:p>
            <a:pPr/>
            <a:r>
              <a:t>AI operates a computer or phone </a:t>
            </a:r>
            <a:r>
              <a:rPr u="sng"/>
              <a:t>autonomously</a:t>
            </a:r>
            <a:r>
              <a:t> for a user</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Remember the SUM is greater than the parts…?…"/>
          <p:cNvSpPr txBox="1"/>
          <p:nvPr>
            <p:ph type="body" idx="1"/>
          </p:nvPr>
        </p:nvSpPr>
        <p:spPr>
          <a:xfrm>
            <a:off x="1206499" y="2196572"/>
            <a:ext cx="21971001" cy="9322856"/>
          </a:xfrm>
          <a:prstGeom prst="rect">
            <a:avLst/>
          </a:prstGeom>
        </p:spPr>
        <p:txBody>
          <a:bodyPr/>
          <a:lstStyle/>
          <a:p>
            <a:pPr defTabSz="1389853">
              <a:defRPr spc="-132" sz="6612"/>
            </a:pPr>
            <a:r>
              <a:t>Remember the SUM is greater than the parts…?</a:t>
            </a:r>
          </a:p>
          <a:p>
            <a:pPr defTabSz="1389853">
              <a:defRPr spc="-132" sz="6612"/>
            </a:pPr>
          </a:p>
          <a:p>
            <a:pPr defTabSz="1389853">
              <a:defRPr spc="-132" sz="6612"/>
            </a:pPr>
            <a:r>
              <a:rPr b="1">
                <a:latin typeface="+mn-lt"/>
                <a:ea typeface="+mn-ea"/>
                <a:cs typeface="+mn-cs"/>
                <a:sym typeface="Helvetica Neue"/>
              </a:rPr>
              <a:t>MULTIMODAL</a:t>
            </a:r>
            <a:r>
              <a:t> AI can be trained to understand interfaces and see websites or files the way we see them.  </a:t>
            </a:r>
          </a:p>
          <a:p>
            <a:pPr defTabSz="1389853">
              <a:defRPr spc="-132" sz="6612"/>
            </a:pPr>
          </a:p>
          <a:p>
            <a:pPr defTabSz="1389853">
              <a:defRPr spc="-132" sz="6612"/>
            </a:pPr>
            <a:r>
              <a:t>AI </a:t>
            </a:r>
            <a:r>
              <a:rPr b="1">
                <a:latin typeface="+mn-lt"/>
                <a:ea typeface="+mn-ea"/>
                <a:cs typeface="+mn-cs"/>
                <a:sym typeface="Helvetica Neue"/>
              </a:rPr>
              <a:t>AGENTS</a:t>
            </a:r>
            <a:r>
              <a:t> can click on buttons and navigate websites. Download files open apps.</a:t>
            </a:r>
          </a:p>
          <a:p>
            <a:pPr defTabSz="1389853">
              <a:defRPr spc="-132" sz="6612"/>
            </a:pPr>
          </a:p>
          <a:p>
            <a:pPr defTabSz="1389853">
              <a:defRPr spc="-132" sz="6612"/>
            </a:pPr>
            <a:r>
              <a:rPr b="1">
                <a:latin typeface="+mn-lt"/>
                <a:ea typeface="+mn-ea"/>
                <a:cs typeface="+mn-cs"/>
                <a:sym typeface="Helvetica Neue"/>
              </a:rPr>
              <a:t>NEW TERM: A </a:t>
            </a:r>
            <a:r>
              <a:t>Large Action Model is specifically trained on actions using structured and labeled user interfaces and reinforcement learning</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In the future, one person can have multiple agents taking actions at the same time"/>
          <p:cNvSpPr txBox="1"/>
          <p:nvPr>
            <p:ph type="body" sz="half" idx="1"/>
          </p:nvPr>
        </p:nvSpPr>
        <p:spPr>
          <a:xfrm>
            <a:off x="1206500" y="4920843"/>
            <a:ext cx="21971000" cy="4826208"/>
          </a:xfrm>
          <a:prstGeom prst="rect">
            <a:avLst/>
          </a:prstGeom>
        </p:spPr>
        <p:txBody>
          <a:bodyPr/>
          <a:lstStyle/>
          <a:p>
            <a:pPr/>
            <a:r>
              <a:t>In the future, </a:t>
            </a:r>
            <a:r>
              <a:rPr u="sng"/>
              <a:t>one person</a:t>
            </a:r>
            <a:r>
              <a:t> can have </a:t>
            </a:r>
            <a:r>
              <a:rPr u="sng"/>
              <a:t>multiple agents</a:t>
            </a:r>
            <a:r>
              <a:t> taking actions at the same time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Oct 2024: ANTHROPIC…"/>
          <p:cNvSpPr txBox="1"/>
          <p:nvPr>
            <p:ph type="body" idx="1"/>
          </p:nvPr>
        </p:nvSpPr>
        <p:spPr>
          <a:xfrm>
            <a:off x="1206499" y="1339841"/>
            <a:ext cx="21971001" cy="11036318"/>
          </a:xfrm>
          <a:prstGeom prst="rect">
            <a:avLst/>
          </a:prstGeom>
        </p:spPr>
        <p:txBody>
          <a:bodyPr/>
          <a:lstStyle/>
          <a:p>
            <a:pPr defTabSz="1243552">
              <a:defRPr spc="-118" sz="5916"/>
            </a:pPr>
            <a:r>
              <a:t>Oct 2024: ANTHROPIC</a:t>
            </a:r>
          </a:p>
          <a:p>
            <a:pPr defTabSz="1243552">
              <a:defRPr spc="-118" sz="5916"/>
            </a:pPr>
            <a:r>
              <a:rPr u="sng">
                <a:hlinkClick r:id="rId2" invalidUrl="" action="" tgtFrame="" tooltip="" history="1" highlightClick="0" endSnd="0"/>
              </a:rPr>
              <a:t>https://www.anthropic.com/news/3-5-models-and-computer-use</a:t>
            </a:r>
          </a:p>
          <a:p>
            <a:pPr defTabSz="1243552">
              <a:defRPr spc="-118" sz="5916"/>
            </a:pPr>
          </a:p>
          <a:p>
            <a:pPr defTabSz="1243552">
              <a:defRPr spc="-118" sz="5916"/>
            </a:pPr>
            <a:r>
              <a:t>January 2025: OPEN AI</a:t>
            </a:r>
          </a:p>
          <a:p>
            <a:pPr defTabSz="1243552">
              <a:defRPr spc="-118" sz="5916"/>
            </a:pPr>
            <a:r>
              <a:rPr u="sng">
                <a:hlinkClick r:id="rId3" invalidUrl="" action="" tgtFrame="" tooltip="" history="1" highlightClick="0" endSnd="0"/>
              </a:rPr>
              <a:t>https://openai.com/index/introducing-operator/</a:t>
            </a:r>
          </a:p>
          <a:p>
            <a:pPr defTabSz="1243552">
              <a:defRPr spc="-118" sz="5916"/>
            </a:pPr>
          </a:p>
          <a:p>
            <a:pPr defTabSz="1243552">
              <a:defRPr spc="-118" sz="5916"/>
            </a:pPr>
            <a:r>
              <a:t> </a:t>
            </a:r>
            <a:r>
              <a:rPr>
                <a:solidFill>
                  <a:srgbClr val="FFFD14"/>
                </a:solidFill>
              </a:rPr>
              <a:t>December 2023(!)</a:t>
            </a:r>
            <a:r>
              <a:t>: APPLE </a:t>
            </a:r>
          </a:p>
          <a:p>
            <a:pPr defTabSz="1243552">
              <a:defRPr spc="-118" sz="5916"/>
            </a:pPr>
            <a:r>
              <a:t>Apple has had a large action model for </a:t>
            </a:r>
            <a:r>
              <a:rPr i="1">
                <a:latin typeface="+mn-lt"/>
                <a:ea typeface="+mn-ea"/>
                <a:cs typeface="+mn-cs"/>
                <a:sym typeface="Helvetica Neue"/>
              </a:rPr>
              <a:t>over a year</a:t>
            </a:r>
            <a:r>
              <a:t> that can interact with any app on your phone </a:t>
            </a:r>
            <a:r>
              <a:rPr u="sng"/>
              <a:t>without opening your phone</a:t>
            </a:r>
            <a:r>
              <a:t> </a:t>
            </a:r>
          </a:p>
          <a:p>
            <a:pPr defTabSz="1243552">
              <a:defRPr spc="-118" sz="5916"/>
            </a:pPr>
          </a:p>
          <a:p>
            <a:pPr defTabSz="1243552">
              <a:defRPr spc="-118" sz="5916"/>
            </a:pPr>
            <a:r>
              <a:rPr u="sng">
                <a:hlinkClick r:id="rId4" invalidUrl="" action="" tgtFrame="" tooltip="" history="1" highlightClick="0" endSnd="0"/>
              </a:rPr>
              <a:t>I think Apple understands</a:t>
            </a:r>
            <a:r>
              <a:t> that this will disrupt the App Store so they're not releasing it at once</a:t>
            </a:r>
          </a:p>
          <a:p>
            <a:pPr defTabSz="1243552">
              <a:defRPr spc="-118" sz="5916"/>
            </a:pPr>
            <a:r>
              <a:rPr u="sng">
                <a:hlinkClick r:id="rId5" invalidUrl="" action="" tgtFrame="" tooltip="" history="1" highlightClick="0" endSnd="0"/>
              </a:rPr>
              <a:t>https://arxiv.org/pdf/2404.05719</a:t>
            </a:r>
            <a:r>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American Eagle Outfitters…"/>
          <p:cNvSpPr txBox="1"/>
          <p:nvPr>
            <p:ph type="body" sz="half" idx="1"/>
          </p:nvPr>
        </p:nvSpPr>
        <p:spPr>
          <a:prstGeom prst="rect">
            <a:avLst/>
          </a:prstGeom>
        </p:spPr>
        <p:txBody>
          <a:bodyPr/>
          <a:lstStyle/>
          <a:p>
            <a:pPr/>
            <a:r>
              <a:t>American Eagle Outfitters</a:t>
            </a:r>
          </a:p>
          <a:p>
            <a:pPr/>
            <a:r>
              <a:t>Mall Retail -&gt; eCommerce</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rends Recap…"/>
          <p:cNvSpPr txBox="1"/>
          <p:nvPr>
            <p:ph type="body" idx="1"/>
          </p:nvPr>
        </p:nvSpPr>
        <p:spPr>
          <a:xfrm>
            <a:off x="1206500" y="2012388"/>
            <a:ext cx="21971000" cy="9067471"/>
          </a:xfrm>
          <a:prstGeom prst="rect">
            <a:avLst/>
          </a:prstGeom>
        </p:spPr>
        <p:txBody>
          <a:bodyPr/>
          <a:lstStyle/>
          <a:p>
            <a:pPr/>
            <a:r>
              <a:t>Trends Recap</a:t>
            </a:r>
          </a:p>
          <a:p>
            <a:pPr/>
          </a:p>
          <a:p>
            <a:pPr algn="l"/>
            <a:r>
              <a:t>1) Multimodality </a:t>
            </a:r>
            <a:r>
              <a:rPr spc="-59" sz="3000" u="sng">
                <a:hlinkClick r:id="rId2" invalidUrl="" action="" tgtFrame="" tooltip="" history="1" highlightClick="0" endSnd="0"/>
              </a:rPr>
              <a:t>https://ethanbholland.com/category/ai/multimodal/</a:t>
            </a:r>
            <a:r>
              <a:rPr spc="-59" sz="3000"/>
              <a:t> </a:t>
            </a:r>
          </a:p>
          <a:p>
            <a:pPr algn="l"/>
            <a:r>
              <a:t>2) Agency </a:t>
            </a:r>
            <a:r>
              <a:rPr spc="-59" sz="3000" u="sng">
                <a:hlinkClick r:id="rId3" invalidUrl="" action="" tgtFrame="" tooltip="" history="1" highlightClick="0" endSnd="0"/>
              </a:rPr>
              <a:t>https://ethanbholland.com/category/ai/agents-and-copilots/</a:t>
            </a:r>
            <a:r>
              <a:rPr spc="-59" sz="3000"/>
              <a:t> </a:t>
            </a:r>
          </a:p>
          <a:p>
            <a:pPr algn="l"/>
            <a:r>
              <a:t>3) Copilots</a:t>
            </a:r>
          </a:p>
          <a:p>
            <a:pPr algn="l"/>
            <a:r>
              <a:t>4) Computer Usage</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One trend we skipped:…"/>
          <p:cNvSpPr txBox="1"/>
          <p:nvPr>
            <p:ph type="body" idx="1"/>
          </p:nvPr>
        </p:nvSpPr>
        <p:spPr>
          <a:xfrm>
            <a:off x="1206499" y="1742988"/>
            <a:ext cx="21971001" cy="10230024"/>
          </a:xfrm>
          <a:prstGeom prst="rect">
            <a:avLst/>
          </a:prstGeom>
        </p:spPr>
        <p:txBody>
          <a:bodyPr/>
          <a:lstStyle/>
          <a:p>
            <a:pPr defTabSz="1828754">
              <a:defRPr spc="-174" sz="8700"/>
            </a:pPr>
            <a:r>
              <a:t>One trend we skipped: </a:t>
            </a:r>
          </a:p>
          <a:p>
            <a:pPr defTabSz="1828754">
              <a:defRPr spc="-174" sz="8700"/>
            </a:pPr>
          </a:p>
          <a:p>
            <a:pPr defTabSz="1828754">
              <a:defRPr spc="-174" sz="8700"/>
            </a:pPr>
            <a:r>
              <a:t>Robotic Embodiment</a:t>
            </a:r>
          </a:p>
          <a:p>
            <a:pPr defTabSz="1828754">
              <a:defRPr spc="-174" sz="8700"/>
            </a:pPr>
          </a:p>
          <a:p>
            <a:pPr defTabSz="1828754">
              <a:defRPr spc="-174" sz="8700"/>
            </a:pPr>
            <a:r>
              <a:t>It’s my favorite of the trends.</a:t>
            </a:r>
          </a:p>
          <a:p>
            <a:pPr defTabSz="1828754">
              <a:defRPr spc="-174" sz="8700"/>
            </a:pPr>
            <a:r>
              <a:t>But we have to skip it for today.</a:t>
            </a:r>
          </a:p>
          <a:p>
            <a:pPr defTabSz="1828754">
              <a:defRPr spc="-174" sz="8700"/>
            </a:pPr>
          </a:p>
          <a:p>
            <a:pPr defTabSz="1828754">
              <a:defRPr spc="-174" sz="8700"/>
            </a:pPr>
            <a:r>
              <a:rPr u="sng">
                <a:hlinkClick r:id="rId2" invalidUrl="" action="" tgtFrame="" tooltip="" history="1" highlightClick="0" endSnd="0"/>
              </a:rPr>
              <a:t>https://ethanbholland.com/category/ai/robotics-embodiment/</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he 70% Expert Concept"/>
          <p:cNvSpPr txBox="1"/>
          <p:nvPr>
            <p:ph type="body" sz="half" idx="1"/>
          </p:nvPr>
        </p:nvSpPr>
        <p:spPr>
          <a:prstGeom prst="rect">
            <a:avLst/>
          </a:prstGeom>
        </p:spPr>
        <p:txBody>
          <a:bodyPr/>
          <a:lstStyle/>
          <a:p>
            <a:pPr/>
            <a:r>
              <a:t>The 70% Expert Concept</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One year ago, the rule of thumb was that a frontier model was a 70% expert in any given subject.…"/>
          <p:cNvSpPr txBox="1"/>
          <p:nvPr>
            <p:ph type="body" idx="1"/>
          </p:nvPr>
        </p:nvSpPr>
        <p:spPr>
          <a:xfrm>
            <a:off x="1206499" y="2925611"/>
            <a:ext cx="21971001" cy="7864778"/>
          </a:xfrm>
          <a:prstGeom prst="rect">
            <a:avLst/>
          </a:prstGeom>
        </p:spPr>
        <p:txBody>
          <a:bodyPr/>
          <a:lstStyle/>
          <a:p>
            <a:pPr defTabSz="1609303">
              <a:defRPr spc="-153" sz="7656"/>
            </a:pPr>
            <a:r>
              <a:t> One year ago, the rule of thumb was that a frontier model was a 70% expert in any given subject.   </a:t>
            </a:r>
          </a:p>
          <a:p>
            <a:pPr defTabSz="1609303">
              <a:defRPr spc="-153" sz="7656"/>
            </a:pPr>
          </a:p>
          <a:p>
            <a:pPr defTabSz="1609303">
              <a:defRPr spc="-153" sz="7656"/>
            </a:pPr>
            <a:r>
              <a:t>So as a realtor if you're better than a 70% expert, you're going to be disappointed.</a:t>
            </a:r>
          </a:p>
          <a:p>
            <a:pPr defTabSz="1609303">
              <a:defRPr spc="-153" sz="7656"/>
            </a:pPr>
            <a:r>
              <a:t>But as a 0% Hungarian speaker, you’re going to be amazed.</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Now the rule of thumb is that frontier AI is a PhD level expert in any given subject.…"/>
          <p:cNvSpPr txBox="1"/>
          <p:nvPr>
            <p:ph type="body" idx="1"/>
          </p:nvPr>
        </p:nvSpPr>
        <p:spPr>
          <a:xfrm>
            <a:off x="1206500" y="1243250"/>
            <a:ext cx="21971000" cy="11229500"/>
          </a:xfrm>
          <a:prstGeom prst="rect">
            <a:avLst/>
          </a:prstGeom>
        </p:spPr>
        <p:txBody>
          <a:bodyPr/>
          <a:lstStyle/>
          <a:p>
            <a:pPr defTabSz="1804370">
              <a:defRPr spc="-171" sz="8584"/>
            </a:pPr>
            <a:r>
              <a:t> Now the rule of thumb is that frontier AI is a PhD level expert in </a:t>
            </a:r>
            <a:r>
              <a:rPr u="sng"/>
              <a:t>any given subject</a:t>
            </a:r>
            <a:r>
              <a:t>.</a:t>
            </a:r>
          </a:p>
          <a:p>
            <a:pPr defTabSz="1804370">
              <a:defRPr spc="-171" sz="8584"/>
            </a:pPr>
          </a:p>
          <a:p>
            <a:pPr defTabSz="1804370">
              <a:defRPr spc="-171" sz="8584"/>
            </a:pPr>
            <a:r>
              <a:t> Combine today’s trends - agency, multimodality, and the ability to use computers…</a:t>
            </a:r>
          </a:p>
          <a:p>
            <a:pPr defTabSz="1804370">
              <a:defRPr spc="-171" sz="8584"/>
            </a:pPr>
          </a:p>
          <a:p>
            <a:pPr defTabSz="1804370">
              <a:defRPr spc="-171" sz="8584"/>
            </a:pPr>
            <a:r>
              <a:t>You can see that whether it's one year or five years the world is going to change quickly,</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What Is Going to Happen?…"/>
          <p:cNvSpPr txBox="1"/>
          <p:nvPr>
            <p:ph type="body" idx="1"/>
          </p:nvPr>
        </p:nvSpPr>
        <p:spPr>
          <a:xfrm>
            <a:off x="1206500" y="3470335"/>
            <a:ext cx="21971001" cy="6775330"/>
          </a:xfrm>
          <a:prstGeom prst="rect">
            <a:avLst/>
          </a:prstGeom>
        </p:spPr>
        <p:txBody>
          <a:bodyPr/>
          <a:lstStyle/>
          <a:p>
            <a:pPr defTabSz="1536153">
              <a:defRPr spc="-146" sz="7308" u="sng"/>
            </a:pPr>
            <a:r>
              <a:t>What Is Going to Happen?</a:t>
            </a:r>
          </a:p>
          <a:p>
            <a:pPr defTabSz="1536153">
              <a:defRPr spc="-146" sz="7308"/>
            </a:pPr>
          </a:p>
          <a:p>
            <a:pPr defTabSz="1536153">
              <a:defRPr spc="-146" sz="7308"/>
            </a:pPr>
            <a:r>
              <a:t>“The ‘content’ of any medium is always another medium. The content of writing is speech, just as the written word is the content of print, and print is the content of the telegraph.”  – Marshall McLuhan 1964</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Each new medium both contains and can emulate the mediums it replaces. The internet contains and emulates film, radio, television, publishing, and retail.…"/>
          <p:cNvSpPr txBox="1"/>
          <p:nvPr>
            <p:ph type="body" idx="1"/>
          </p:nvPr>
        </p:nvSpPr>
        <p:spPr>
          <a:xfrm>
            <a:off x="1206499" y="1644451"/>
            <a:ext cx="21971001" cy="10427098"/>
          </a:xfrm>
          <a:prstGeom prst="rect">
            <a:avLst/>
          </a:prstGeom>
        </p:spPr>
        <p:txBody>
          <a:bodyPr/>
          <a:lstStyle/>
          <a:p>
            <a:pPr defTabSz="2121354">
              <a:defRPr spc="-201" sz="10092"/>
            </a:pPr>
            <a:r>
              <a:t>Each new medium both contains and can emulate the mediums it replaces. The internet contains and emulates film, radio, television, publishing, and retail. </a:t>
            </a:r>
          </a:p>
          <a:p>
            <a:pPr defTabSz="2121354">
              <a:defRPr spc="-201" sz="10092"/>
            </a:pPr>
          </a:p>
          <a:p>
            <a:pPr defTabSz="2121354">
              <a:defRPr b="1" spc="-201" sz="10092">
                <a:latin typeface="+mn-lt"/>
                <a:ea typeface="+mn-ea"/>
                <a:cs typeface="+mn-cs"/>
                <a:sym typeface="Helvetica Neue"/>
              </a:defRPr>
            </a:pPr>
            <a:r>
              <a:t>The content of AI will include… the Internet.</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Everyone will have PhD-level assistants in every subject at their fingertips or voice… with the ability to take automated actions"/>
          <p:cNvSpPr txBox="1"/>
          <p:nvPr>
            <p:ph type="body" idx="1"/>
          </p:nvPr>
        </p:nvSpPr>
        <p:spPr>
          <a:xfrm>
            <a:off x="1206500" y="1644451"/>
            <a:ext cx="21971000" cy="10427098"/>
          </a:xfrm>
          <a:prstGeom prst="rect">
            <a:avLst/>
          </a:prstGeom>
        </p:spPr>
        <p:txBody>
          <a:bodyPr/>
          <a:lstStyle/>
          <a:p>
            <a:pPr/>
            <a:r>
              <a:t>Everyone will have </a:t>
            </a:r>
            <a:r>
              <a:rPr u="sng"/>
              <a:t>PhD-level assistants</a:t>
            </a:r>
            <a:r>
              <a:t> in every subject at their fingertips or voice… with the ability to take automated actions</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What will happen to apps?  Keyboards?  Browsers?  Seach engines?…"/>
          <p:cNvSpPr txBox="1"/>
          <p:nvPr>
            <p:ph type="body" idx="1"/>
          </p:nvPr>
        </p:nvSpPr>
        <p:spPr>
          <a:xfrm>
            <a:off x="1206500" y="1644451"/>
            <a:ext cx="21971000" cy="10427098"/>
          </a:xfrm>
          <a:prstGeom prst="rect">
            <a:avLst/>
          </a:prstGeom>
        </p:spPr>
        <p:txBody>
          <a:bodyPr/>
          <a:lstStyle/>
          <a:p>
            <a:pPr/>
            <a:r>
              <a:t>What will happen to apps?  Keyboards?  Browsers?  Seach engines?</a:t>
            </a:r>
          </a:p>
          <a:p>
            <a:pPr/>
          </a:p>
          <a:p>
            <a:pPr/>
            <a:r>
              <a:t>….Property listings?</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What is the future of the real estate (or any job) in this world?"/>
          <p:cNvSpPr txBox="1"/>
          <p:nvPr>
            <p:ph type="body" idx="1"/>
          </p:nvPr>
        </p:nvSpPr>
        <p:spPr>
          <a:xfrm>
            <a:off x="1206499" y="2515586"/>
            <a:ext cx="21971001" cy="8684828"/>
          </a:xfrm>
          <a:prstGeom prst="rect">
            <a:avLst/>
          </a:prstGeom>
        </p:spPr>
        <p:txBody>
          <a:bodyPr/>
          <a:lstStyle/>
          <a:p>
            <a:pPr/>
            <a:r>
              <a:t>What is the future of the real estate (or any job) in this world?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Broadcast TV and Radio - VP Digital"/>
          <p:cNvSpPr txBox="1"/>
          <p:nvPr>
            <p:ph type="title"/>
          </p:nvPr>
        </p:nvSpPr>
        <p:spPr>
          <a:xfrm>
            <a:off x="1206499" y="1749797"/>
            <a:ext cx="21971001" cy="1433163"/>
          </a:xfrm>
          <a:prstGeom prst="rect">
            <a:avLst/>
          </a:prstGeom>
        </p:spPr>
        <p:txBody>
          <a:bodyPr/>
          <a:lstStyle>
            <a:lvl1pPr algn="ctr"/>
          </a:lstStyle>
          <a:p>
            <a:pPr/>
            <a:r>
              <a:t>Broadcast TV and Radio - VP Digital</a:t>
            </a:r>
          </a:p>
        </p:txBody>
      </p:sp>
      <p:sp>
        <p:nvSpPr>
          <p:cNvPr id="186" name="VP Draper Digital Media"/>
          <p:cNvSpPr txBox="1"/>
          <p:nvPr>
            <p:ph type="body" idx="1"/>
          </p:nvPr>
        </p:nvSpPr>
        <p:spPr>
          <a:xfrm>
            <a:off x="-6350" y="3770910"/>
            <a:ext cx="24396701" cy="8256011"/>
          </a:xfrm>
          <a:prstGeom prst="rect">
            <a:avLst/>
          </a:prstGeom>
          <a:solidFill>
            <a:srgbClr val="FFFFFF"/>
          </a:solidFill>
        </p:spPr>
        <p:txBody>
          <a:bodyPr/>
          <a:lstStyle/>
          <a:p>
            <a:pPr/>
            <a:r>
              <a:t>VP Draper Digital Media</a:t>
            </a:r>
          </a:p>
        </p:txBody>
      </p:sp>
      <p:pic>
        <p:nvPicPr>
          <p:cNvPr id="187" name="pasted-movie.png" descr="pasted-movie.png"/>
          <p:cNvPicPr>
            <a:picLocks noChangeAspect="1"/>
          </p:cNvPicPr>
          <p:nvPr/>
        </p:nvPicPr>
        <p:blipFill>
          <a:blip r:embed="rId2">
            <a:extLst/>
          </a:blip>
          <a:stretch>
            <a:fillRect/>
          </a:stretch>
        </p:blipFill>
        <p:spPr>
          <a:xfrm>
            <a:off x="-1" y="3826706"/>
            <a:ext cx="24384001" cy="7473083"/>
          </a:xfrm>
          <a:prstGeom prst="rect">
            <a:avLst/>
          </a:prstGeom>
          <a:ln w="12700">
            <a:solidFill>
              <a:srgbClr val="F3F7F5"/>
            </a:solidFill>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ort term: Rumblings and doubt…"/>
          <p:cNvSpPr txBox="1"/>
          <p:nvPr>
            <p:ph type="body" idx="1"/>
          </p:nvPr>
        </p:nvSpPr>
        <p:spPr>
          <a:xfrm>
            <a:off x="1206500" y="2515586"/>
            <a:ext cx="21971000" cy="8684828"/>
          </a:xfrm>
          <a:prstGeom prst="rect">
            <a:avLst/>
          </a:prstGeom>
        </p:spPr>
        <p:txBody>
          <a:bodyPr/>
          <a:lstStyle/>
          <a:p>
            <a:pPr algn="l" defTabSz="2218888">
              <a:defRPr spc="-211" sz="10556"/>
            </a:pPr>
            <a:r>
              <a:t>Short term: Rumblings and doubt</a:t>
            </a:r>
          </a:p>
          <a:p>
            <a:pPr algn="l" defTabSz="2218888">
              <a:defRPr spc="-211" sz="10556"/>
            </a:pPr>
          </a:p>
          <a:p>
            <a:pPr algn="l" defTabSz="2218888">
              <a:defRPr spc="-211" sz="10556"/>
            </a:pPr>
            <a:r>
              <a:t>Mid term: People adopting tech win</a:t>
            </a:r>
          </a:p>
          <a:p>
            <a:pPr algn="l" defTabSz="2218888">
              <a:defRPr spc="-211" sz="10556"/>
            </a:pPr>
          </a:p>
          <a:p>
            <a:pPr algn="l" defTabSz="2218888">
              <a:defRPr spc="-211" sz="10556"/>
            </a:pPr>
            <a:r>
              <a:t>Long term: Internet-level/unimaginable disruption and change</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NOW: Q&amp;A if time allows…"/>
          <p:cNvSpPr txBox="1"/>
          <p:nvPr>
            <p:ph type="body" idx="1"/>
          </p:nvPr>
        </p:nvSpPr>
        <p:spPr>
          <a:xfrm>
            <a:off x="1206500" y="2194972"/>
            <a:ext cx="21971001" cy="9326056"/>
          </a:xfrm>
          <a:prstGeom prst="rect">
            <a:avLst/>
          </a:prstGeom>
        </p:spPr>
        <p:txBody>
          <a:bodyPr/>
          <a:lstStyle/>
          <a:p>
            <a:pPr defTabSz="2340805">
              <a:defRPr spc="-222" sz="11136"/>
            </a:pPr>
            <a:r>
              <a:t>NOW: Q&amp;A if time allows</a:t>
            </a:r>
          </a:p>
          <a:p>
            <a:pPr defTabSz="2340805">
              <a:defRPr spc="-222" sz="11136"/>
            </a:pPr>
          </a:p>
          <a:p>
            <a:pPr defTabSz="2340805">
              <a:defRPr spc="-153" sz="7679"/>
            </a:pPr>
            <a:r>
              <a:t>You can follow my blog at</a:t>
            </a:r>
          </a:p>
          <a:p>
            <a:pPr defTabSz="2340805">
              <a:defRPr spc="-153" sz="7679"/>
            </a:pPr>
            <a:r>
              <a:rPr u="sng">
                <a:hlinkClick r:id="rId2" invalidUrl="" action="" tgtFrame="" tooltip="" history="1" highlightClick="0" endSnd="0"/>
              </a:rPr>
              <a:t>ETHANBHOLLAND.COM</a:t>
            </a:r>
          </a:p>
          <a:p>
            <a:pPr defTabSz="2340805">
              <a:defRPr spc="-222" sz="11136"/>
            </a:pPr>
          </a:p>
          <a:p>
            <a:pPr defTabSz="2340805">
              <a:defRPr spc="-222" sz="11136"/>
            </a:pPr>
            <a:r>
              <a:t>Thank you!</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pasted-movie.png" descr="pasted-movie.png"/>
          <p:cNvPicPr>
            <a:picLocks noChangeAspect="1"/>
          </p:cNvPicPr>
          <p:nvPr/>
        </p:nvPicPr>
        <p:blipFill>
          <a:blip r:embed="rId2">
            <a:extLst/>
          </a:blip>
          <a:stretch>
            <a:fillRect/>
          </a:stretch>
        </p:blipFill>
        <p:spPr>
          <a:xfrm>
            <a:off x="5489406" y="3193606"/>
            <a:ext cx="13405188" cy="732878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English Literature Major…"/>
          <p:cNvSpPr txBox="1"/>
          <p:nvPr>
            <p:ph type="body" sz="half" idx="1"/>
          </p:nvPr>
        </p:nvSpPr>
        <p:spPr>
          <a:prstGeom prst="rect">
            <a:avLst/>
          </a:prstGeom>
        </p:spPr>
        <p:txBody>
          <a:bodyPr/>
          <a:lstStyle/>
          <a:p>
            <a:pPr/>
            <a:r>
              <a:t>English Literature Major</a:t>
            </a:r>
          </a:p>
          <a:p>
            <a:pPr/>
            <a:r>
              <a:t>No Computer Science Courses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